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2"/>
  </p:notesMasterIdLst>
  <p:sldIdLst>
    <p:sldId id="256" r:id="rId3"/>
    <p:sldId id="321" r:id="rId4"/>
    <p:sldId id="257" r:id="rId5"/>
    <p:sldId id="324" r:id="rId6"/>
    <p:sldId id="322" r:id="rId7"/>
    <p:sldId id="272" r:id="rId8"/>
    <p:sldId id="279" r:id="rId9"/>
    <p:sldId id="280" r:id="rId10"/>
    <p:sldId id="342" r:id="rId11"/>
    <p:sldId id="364" r:id="rId12"/>
    <p:sldId id="361" r:id="rId13"/>
    <p:sldId id="362" r:id="rId14"/>
    <p:sldId id="363" r:id="rId15"/>
    <p:sldId id="298" r:id="rId16"/>
    <p:sldId id="301" r:id="rId17"/>
    <p:sldId id="366" r:id="rId18"/>
    <p:sldId id="302" r:id="rId19"/>
    <p:sldId id="365" r:id="rId20"/>
    <p:sldId id="314" r:id="rId21"/>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ina Shah" initials="HS" lastIdx="4" clrIdx="0"/>
  <p:cmAuthor id="1" name="Beatriz Paniagua" initials="BP" lastIdx="1" clrIdx="1">
    <p:extLst>
      <p:ext uri="{19B8F6BF-5375-455C-9EA6-DF929625EA0E}">
        <p15:presenceInfo xmlns:p15="http://schemas.microsoft.com/office/powerpoint/2012/main" userId="a06553a6-7d8e-4234-8a8c-6cfc82e7bb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B5FF"/>
    <a:srgbClr val="31B1FF"/>
    <a:srgbClr val="0E5BC7"/>
    <a:srgbClr val="4B9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57" autoAdjust="0"/>
    <p:restoredTop sz="94618"/>
  </p:normalViewPr>
  <p:slideViewPr>
    <p:cSldViewPr snapToGrid="0" snapToObjects="1">
      <p:cViewPr>
        <p:scale>
          <a:sx n="112" d="100"/>
          <a:sy n="112" d="100"/>
        </p:scale>
        <p:origin x="45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6-05T19:41:28.131" idx="4">
    <p:pos x="6118" y="0"/>
    <p:text>ShapeAnalysisModule or SPHARM? was the name changed on the button?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BAB56D66-BBBD-174A-8302-D403D4CE59BB}" type="datetimeFigureOut">
              <a:rPr lang="en-US" smtClean="0"/>
              <a:t>10/28/19</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B52C77B-F147-2B45-B2B9-DA9EEF442292}" type="slidenum">
              <a:rPr lang="en-US" smtClean="0"/>
              <a:t>‹#›</a:t>
            </a:fld>
            <a:endParaRPr lang="en-US"/>
          </a:p>
        </p:txBody>
      </p:sp>
    </p:spTree>
    <p:extLst>
      <p:ext uri="{BB962C8B-B14F-4D97-AF65-F5344CB8AC3E}">
        <p14:creationId xmlns:p14="http://schemas.microsoft.com/office/powerpoint/2010/main" val="1665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9040"/>
            <a:ext cx="907128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9000"/>
            <a:ext cx="907128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32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32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9040"/>
            <a:ext cx="907128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9040"/>
            <a:ext cx="907128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2292120" y="1769040"/>
            <a:ext cx="5494680" cy="4384080"/>
          </a:xfrm>
          <a:prstGeom prst="rect">
            <a:avLst/>
          </a:prstGeom>
          <a:ln>
            <a:noFill/>
          </a:ln>
        </p:spPr>
      </p:pic>
      <p:pic>
        <p:nvPicPr>
          <p:cNvPr id="35" name="Picture 34"/>
          <p:cNvPicPr/>
          <p:nvPr/>
        </p:nvPicPr>
        <p:blipFill>
          <a:blip r:embed="rId2"/>
          <a:stretch/>
        </p:blipFill>
        <p:spPr>
          <a:xfrm>
            <a:off x="2292120" y="1769040"/>
            <a:ext cx="549468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9040"/>
            <a:ext cx="9071280" cy="4384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9040"/>
            <a:ext cx="907128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515232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1280" cy="5850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515232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9040"/>
            <a:ext cx="9071280" cy="4384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515232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515232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515232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9000"/>
            <a:ext cx="907128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9040"/>
            <a:ext cx="907128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9000"/>
            <a:ext cx="907128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515232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515232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9040"/>
            <a:ext cx="907128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9040"/>
            <a:ext cx="907128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2292120" y="1769040"/>
            <a:ext cx="5494680" cy="4384080"/>
          </a:xfrm>
          <a:prstGeom prst="rect">
            <a:avLst/>
          </a:prstGeom>
          <a:ln>
            <a:noFill/>
          </a:ln>
        </p:spPr>
      </p:pic>
      <p:pic>
        <p:nvPicPr>
          <p:cNvPr id="71" name="Picture 70"/>
          <p:cNvPicPr/>
          <p:nvPr/>
        </p:nvPicPr>
        <p:blipFill>
          <a:blip r:embed="rId2"/>
          <a:stretch/>
        </p:blipFill>
        <p:spPr>
          <a:xfrm>
            <a:off x="2292120" y="1769040"/>
            <a:ext cx="549468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9040"/>
            <a:ext cx="907128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32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32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9040"/>
            <a:ext cx="4426560" cy="43840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32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320" y="405900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180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320" y="1769040"/>
            <a:ext cx="442656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9000"/>
            <a:ext cx="9071280" cy="209088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tIns="91440" bIns="91440" anchor="ctr"/>
          <a:lstStyle/>
          <a:p>
            <a:endParaRPr lang="en-US" sz="1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1280" cy="1261800"/>
          </a:xfrm>
          <a:prstGeom prst="rect">
            <a:avLst/>
          </a:prstGeom>
        </p:spPr>
        <p:txBody>
          <a:bodyPr tIns="91440" bIns="91440" anchor="ctr"/>
          <a:lstStyle/>
          <a:p>
            <a:endParaRPr lang="en-US" sz="1400" b="0" strike="noStrike" spc="-1">
              <a:solidFill>
                <a:srgbClr val="000000"/>
              </a:solidFill>
              <a:uFill>
                <a:solidFill>
                  <a:srgbClr val="FFFFFF"/>
                </a:solidFill>
              </a:uFill>
              <a:latin typeface="Arial"/>
            </a:endParaRPr>
          </a:p>
        </p:txBody>
      </p:sp>
      <p:sp>
        <p:nvSpPr>
          <p:cNvPr id="37" name="PlaceHolder 2"/>
          <p:cNvSpPr>
            <a:spLocks noGrp="1"/>
          </p:cNvSpPr>
          <p:nvPr>
            <p:ph type="body"/>
          </p:nvPr>
        </p:nvSpPr>
        <p:spPr>
          <a:xfrm>
            <a:off x="504000" y="1769040"/>
            <a:ext cx="9071280" cy="438408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itware/SlicerSALT" TargetMode="External"/><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hyperlink" Target="https://discourse.slicer.org/" TargetMode="External"/><Relationship Id="rId5" Type="http://schemas.openxmlformats.org/officeDocument/2006/relationships/hyperlink" Target="https://discourse.slicer.org/t/about-the-slicersalt-category/47" TargetMode="External"/><Relationship Id="rId4" Type="http://schemas.openxmlformats.org/officeDocument/2006/relationships/hyperlink" Target="https://github.com/Slicer/Slic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lt.slicer.org/" TargetMode="Externa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8" name="CustomShape 1"/>
          <p:cNvSpPr/>
          <p:nvPr/>
        </p:nvSpPr>
        <p:spPr>
          <a:xfrm>
            <a:off x="-1" y="2941560"/>
            <a:ext cx="10080625" cy="983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n-US" sz="4800" b="0" strike="noStrike" spc="-1" dirty="0">
                <a:solidFill>
                  <a:srgbClr val="FFFFFF"/>
                </a:solidFill>
                <a:uFill>
                  <a:solidFill>
                    <a:srgbClr val="FFFFFF"/>
                  </a:solidFill>
                </a:uFill>
                <a:latin typeface="Arial"/>
              </a:rPr>
              <a:t>Covariate Significance</a:t>
            </a:r>
            <a:r>
              <a:rPr lang="en-US" sz="4800" spc="-1" dirty="0">
                <a:solidFill>
                  <a:srgbClr val="FFFFFF"/>
                </a:solidFill>
                <a:uFill>
                  <a:solidFill>
                    <a:srgbClr val="FFFFFF"/>
                  </a:solidFill>
                </a:uFill>
                <a:latin typeface="Arial"/>
              </a:rPr>
              <a:t> Testing</a:t>
            </a:r>
            <a:endParaRPr lang="en-US" sz="1200" b="0" strike="noStrike" spc="-1" dirty="0">
              <a:solidFill>
                <a:srgbClr val="000000"/>
              </a:solidFill>
              <a:uFill>
                <a:solidFill>
                  <a:srgbClr val="FFFFFF"/>
                </a:solidFill>
              </a:uFill>
              <a:latin typeface="Arial"/>
            </a:endParaRPr>
          </a:p>
        </p:txBody>
      </p:sp>
      <p:sp>
        <p:nvSpPr>
          <p:cNvPr id="109" name="CustomShape 2"/>
          <p:cNvSpPr/>
          <p:nvPr/>
        </p:nvSpPr>
        <p:spPr>
          <a:xfrm>
            <a:off x="548640" y="4075920"/>
            <a:ext cx="8778240" cy="14626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3200" b="0" strike="noStrike" spc="-1" dirty="0">
                <a:solidFill>
                  <a:srgbClr val="F2F2F2"/>
                </a:solidFill>
                <a:uFill>
                  <a:solidFill>
                    <a:srgbClr val="FFFFFF"/>
                  </a:solidFill>
                </a:uFill>
                <a:latin typeface="Arial"/>
                <a:ea typeface="Arial"/>
              </a:rPr>
              <a:t>User Tutorial</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a:p>
            <a:pPr algn="ctr"/>
            <a:r>
              <a:rPr lang="en-US" sz="1800" b="0" strike="noStrike" spc="-1" dirty="0">
                <a:solidFill>
                  <a:srgbClr val="F2F2F2"/>
                </a:solidFill>
                <a:uFill>
                  <a:solidFill>
                    <a:srgbClr val="FFFFFF"/>
                  </a:solidFill>
                </a:uFill>
                <a:latin typeface="Arial"/>
                <a:ea typeface="Arial"/>
              </a:rPr>
              <a:t>Mahmoud Mostapha</a:t>
            </a:r>
            <a:r>
              <a:rPr lang="en-US" spc="-1" dirty="0">
                <a:solidFill>
                  <a:srgbClr val="F2F2F2"/>
                </a:solidFill>
                <a:uFill>
                  <a:solidFill>
                    <a:srgbClr val="FFFFFF"/>
                  </a:solidFill>
                </a:uFill>
                <a:ea typeface="Arial"/>
              </a:rPr>
              <a:t>, Jared </a:t>
            </a:r>
            <a:r>
              <a:rPr lang="en-US" spc="-1" dirty="0" err="1">
                <a:solidFill>
                  <a:srgbClr val="F2F2F2"/>
                </a:solidFill>
                <a:uFill>
                  <a:solidFill>
                    <a:srgbClr val="FFFFFF"/>
                  </a:solidFill>
                </a:uFill>
                <a:ea typeface="Arial"/>
              </a:rPr>
              <a:t>Vicory</a:t>
            </a:r>
            <a:r>
              <a:rPr lang="en-US" spc="-1" dirty="0">
                <a:solidFill>
                  <a:srgbClr val="F2F2F2"/>
                </a:solidFill>
                <a:uFill>
                  <a:solidFill>
                    <a:srgbClr val="FFFFFF"/>
                  </a:solidFill>
                </a:uFill>
                <a:ea typeface="Arial"/>
              </a:rPr>
              <a:t>, Chao Huang, </a:t>
            </a:r>
            <a:r>
              <a:rPr lang="en-US" sz="1800" b="0" strike="noStrike" spc="-1" dirty="0">
                <a:solidFill>
                  <a:srgbClr val="F2F2F2"/>
                </a:solidFill>
                <a:uFill>
                  <a:solidFill>
                    <a:srgbClr val="FFFFFF"/>
                  </a:solidFill>
                </a:uFill>
                <a:latin typeface="Arial"/>
                <a:ea typeface="Arial"/>
              </a:rPr>
              <a:t>Martin Styner, Beatriz Paniagua </a:t>
            </a:r>
            <a:endParaRPr lang="en-US" sz="1800" b="0" strike="noStrike" spc="-1" dirty="0">
              <a:solidFill>
                <a:srgbClr val="000000"/>
              </a:solidFill>
              <a:uFill>
                <a:solidFill>
                  <a:srgbClr val="FFFFFF"/>
                </a:solidFill>
              </a:uFill>
              <a:latin typeface="Arial"/>
            </a:endParaRPr>
          </a:p>
          <a:p>
            <a:pPr algn="ctr">
              <a:lnSpc>
                <a:spcPct val="100000"/>
              </a:lnSpc>
            </a:pPr>
            <a:r>
              <a:rPr lang="en-US" sz="1800" b="0" strike="noStrike" spc="-1" dirty="0">
                <a:solidFill>
                  <a:srgbClr val="F2F2F2"/>
                </a:solidFill>
                <a:uFill>
                  <a:solidFill>
                    <a:srgbClr val="FFFFFF"/>
                  </a:solidFill>
                </a:uFill>
                <a:latin typeface="Arial"/>
                <a:ea typeface="Arial"/>
              </a:rPr>
              <a:t>October 2019</a:t>
            </a:r>
            <a:endParaRPr lang="en-US" sz="1800" b="0" strike="noStrike" spc="-1" dirty="0">
              <a:solidFill>
                <a:srgbClr val="000000"/>
              </a:solidFill>
              <a:uFill>
                <a:solidFill>
                  <a:srgbClr val="FFFFFF"/>
                </a:solidFill>
              </a:uFill>
              <a:latin typeface="Arial"/>
            </a:endParaRPr>
          </a:p>
        </p:txBody>
      </p:sp>
      <p:pic>
        <p:nvPicPr>
          <p:cNvPr id="110" name="Shape 63"/>
          <p:cNvPicPr/>
          <p:nvPr/>
        </p:nvPicPr>
        <p:blipFill>
          <a:blip r:embed="rId3"/>
          <a:stretch/>
        </p:blipFill>
        <p:spPr>
          <a:xfrm>
            <a:off x="457200" y="5796720"/>
            <a:ext cx="1254600" cy="1108440"/>
          </a:xfrm>
          <a:prstGeom prst="rect">
            <a:avLst/>
          </a:prstGeom>
          <a:ln>
            <a:noFill/>
          </a:ln>
        </p:spPr>
      </p:pic>
      <p:pic>
        <p:nvPicPr>
          <p:cNvPr id="111" name="Shape 64"/>
          <p:cNvPicPr/>
          <p:nvPr/>
        </p:nvPicPr>
        <p:blipFill>
          <a:blip r:embed="rId4"/>
          <a:stretch/>
        </p:blipFill>
        <p:spPr>
          <a:xfrm>
            <a:off x="2459160" y="5871960"/>
            <a:ext cx="3941280" cy="1077120"/>
          </a:xfrm>
          <a:prstGeom prst="rect">
            <a:avLst/>
          </a:prstGeom>
          <a:ln>
            <a:noFill/>
          </a:ln>
        </p:spPr>
      </p:pic>
      <p:pic>
        <p:nvPicPr>
          <p:cNvPr id="112" name="Shape 65"/>
          <p:cNvPicPr/>
          <p:nvPr/>
        </p:nvPicPr>
        <p:blipFill>
          <a:blip r:embed="rId5"/>
          <a:stretch/>
        </p:blipFill>
        <p:spPr>
          <a:xfrm>
            <a:off x="6949440" y="6035040"/>
            <a:ext cx="2752560" cy="70668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3600" spc="-1" dirty="0">
                <a:solidFill>
                  <a:srgbClr val="366092"/>
                </a:solidFill>
                <a:uFill>
                  <a:solidFill>
                    <a:srgbClr val="FFFFFF"/>
                  </a:solidFill>
                </a:uFill>
                <a:ea typeface="Arial"/>
              </a:rPr>
              <a:t>Input Surface Meshes Visualization</a:t>
            </a:r>
          </a:p>
        </p:txBody>
      </p:sp>
      <p:pic>
        <p:nvPicPr>
          <p:cNvPr id="2" name="Picture 1">
            <a:extLst>
              <a:ext uri="{FF2B5EF4-FFF2-40B4-BE49-F238E27FC236}">
                <a16:creationId xmlns:a16="http://schemas.microsoft.com/office/drawing/2014/main" id="{C3400D8A-DF27-E142-998E-4C288BCE10A9}"/>
              </a:ext>
            </a:extLst>
          </p:cNvPr>
          <p:cNvPicPr>
            <a:picLocks noChangeAspect="1"/>
          </p:cNvPicPr>
          <p:nvPr/>
        </p:nvPicPr>
        <p:blipFill>
          <a:blip r:embed="rId2"/>
          <a:stretch>
            <a:fillRect/>
          </a:stretch>
        </p:blipFill>
        <p:spPr>
          <a:xfrm>
            <a:off x="928566" y="1523160"/>
            <a:ext cx="8201267" cy="5125792"/>
          </a:xfrm>
          <a:prstGeom prst="rect">
            <a:avLst/>
          </a:prstGeom>
        </p:spPr>
      </p:pic>
    </p:spTree>
    <p:extLst>
      <p:ext uri="{BB962C8B-B14F-4D97-AF65-F5344CB8AC3E}">
        <p14:creationId xmlns:p14="http://schemas.microsoft.com/office/powerpoint/2010/main" val="2994100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7B454-D6A2-0941-B24C-8444106F67BF}"/>
              </a:ext>
            </a:extLst>
          </p:cNvPr>
          <p:cNvPicPr>
            <a:picLocks noChangeAspect="1"/>
          </p:cNvPicPr>
          <p:nvPr/>
        </p:nvPicPr>
        <p:blipFill rotWithShape="1">
          <a:blip r:embed="rId2"/>
          <a:srcRect r="69159"/>
          <a:stretch/>
        </p:blipFill>
        <p:spPr>
          <a:xfrm>
            <a:off x="6835801" y="1695126"/>
            <a:ext cx="2716317" cy="5504688"/>
          </a:xfrm>
          <a:prstGeom prst="rect">
            <a:avLst/>
          </a:prstGeom>
        </p:spPr>
      </p:pic>
      <p:sp>
        <p:nvSpPr>
          <p:cNvPr id="265"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dirty="0">
                <a:solidFill>
                  <a:srgbClr val="366092"/>
                </a:solidFill>
                <a:uFill>
                  <a:solidFill>
                    <a:srgbClr val="FFFFFF"/>
                  </a:solidFill>
                </a:uFill>
                <a:latin typeface="Arial"/>
                <a:ea typeface="Arial"/>
              </a:rPr>
              <a:t>Setting up Input Files</a:t>
            </a:r>
            <a:endParaRPr lang="en-US" sz="1800" b="0" strike="noStrike" spc="-1" dirty="0">
              <a:solidFill>
                <a:srgbClr val="000000"/>
              </a:solidFill>
              <a:uFill>
                <a:solidFill>
                  <a:srgbClr val="FFFFFF"/>
                </a:solidFill>
              </a:uFill>
              <a:latin typeface="Arial"/>
            </a:endParaRPr>
          </a:p>
        </p:txBody>
      </p:sp>
      <p:sp>
        <p:nvSpPr>
          <p:cNvPr id="266" name="CustomShape 2"/>
          <p:cNvSpPr/>
          <p:nvPr/>
        </p:nvSpPr>
        <p:spPr>
          <a:xfrm>
            <a:off x="457560" y="1695126"/>
            <a:ext cx="5879840" cy="1423994"/>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2400" b="0" strike="noStrike" spc="-1" dirty="0">
              <a:solidFill>
                <a:srgbClr val="000000"/>
              </a:solidFill>
              <a:uFill>
                <a:solidFill>
                  <a:srgbClr val="FFFFFF"/>
                </a:solidFill>
              </a:uFill>
              <a:latin typeface="Arial"/>
            </a:endParaRPr>
          </a:p>
          <a:p>
            <a:pPr marL="216000" indent="-215640" algn="just">
              <a:lnSpc>
                <a:spcPct val="100000"/>
              </a:lnSpc>
              <a:buClr>
                <a:srgbClr val="000000"/>
              </a:buClr>
              <a:buSzPct val="45000"/>
              <a:buFont typeface="Noto Sans Symbols"/>
              <a:buChar char="●"/>
            </a:pPr>
            <a:r>
              <a:rPr lang="en-US" sz="2000" b="0" strike="noStrike" spc="-1" dirty="0">
                <a:solidFill>
                  <a:srgbClr val="595959"/>
                </a:solidFill>
                <a:uFill>
                  <a:solidFill>
                    <a:srgbClr val="FFFFFF"/>
                  </a:solidFill>
                </a:uFill>
                <a:latin typeface="Arial"/>
                <a:ea typeface="Arial"/>
              </a:rPr>
              <a:t>For </a:t>
            </a:r>
            <a:r>
              <a:rPr lang="en-US" sz="2000" b="1" i="1" strike="noStrike" spc="-1" dirty="0">
                <a:solidFill>
                  <a:srgbClr val="595959"/>
                </a:solidFill>
                <a:uFill>
                  <a:solidFill>
                    <a:srgbClr val="FFFFFF"/>
                  </a:solidFill>
                </a:uFill>
                <a:latin typeface="Arial"/>
                <a:ea typeface="Arial"/>
              </a:rPr>
              <a:t>Input Spherical Template</a:t>
            </a:r>
            <a:r>
              <a:rPr lang="en-US" sz="2000" b="0" i="1" strike="noStrike" spc="-1" dirty="0">
                <a:solidFill>
                  <a:srgbClr val="595959"/>
                </a:solidFill>
                <a:uFill>
                  <a:solidFill>
                    <a:srgbClr val="FFFFFF"/>
                  </a:solidFill>
                </a:uFill>
                <a:latin typeface="Arial"/>
                <a:ea typeface="Arial"/>
              </a:rPr>
              <a:t>,</a:t>
            </a:r>
            <a:r>
              <a:rPr lang="en-US" sz="2000" b="1" i="1" strike="noStrike" spc="-1" dirty="0">
                <a:solidFill>
                  <a:srgbClr val="595959"/>
                </a:solidFill>
                <a:uFill>
                  <a:solidFill>
                    <a:srgbClr val="FFFFFF"/>
                  </a:solidFill>
                </a:uFill>
                <a:latin typeface="Arial"/>
                <a:ea typeface="Arial"/>
              </a:rPr>
              <a:t> </a:t>
            </a:r>
            <a:r>
              <a:rPr lang="en-US" sz="2000" b="0" strike="noStrike" spc="-1" dirty="0">
                <a:solidFill>
                  <a:srgbClr val="595959"/>
                </a:solidFill>
                <a:uFill>
                  <a:solidFill>
                    <a:srgbClr val="FFFFFF"/>
                  </a:solidFill>
                </a:uFill>
                <a:latin typeface="Arial"/>
                <a:ea typeface="Arial"/>
              </a:rPr>
              <a:t>select the </a:t>
            </a:r>
            <a:r>
              <a:rPr lang="en-US" sz="2000" b="0" strike="noStrike" spc="-1" dirty="0" err="1">
                <a:solidFill>
                  <a:srgbClr val="595959"/>
                </a:solidFill>
                <a:uFill>
                  <a:solidFill>
                    <a:srgbClr val="FFFFFF"/>
                  </a:solidFill>
                </a:uFill>
                <a:latin typeface="Arial"/>
                <a:ea typeface="Arial"/>
              </a:rPr>
              <a:t>vtk</a:t>
            </a:r>
            <a:r>
              <a:rPr lang="en-US" sz="2000" b="0" strike="noStrike" spc="-1" dirty="0">
                <a:solidFill>
                  <a:srgbClr val="595959"/>
                </a:solidFill>
                <a:uFill>
                  <a:solidFill>
                    <a:srgbClr val="FFFFFF"/>
                  </a:solidFill>
                </a:uFill>
                <a:latin typeface="Arial"/>
                <a:ea typeface="Arial"/>
              </a:rPr>
              <a:t> file which provides </a:t>
            </a:r>
            <a:r>
              <a:rPr lang="en-US" sz="2000" spc="-1" dirty="0">
                <a:solidFill>
                  <a:srgbClr val="595959"/>
                </a:solidFill>
                <a:uFill>
                  <a:solidFill>
                    <a:srgbClr val="FFFFFF"/>
                  </a:solidFill>
                </a:uFill>
                <a:latin typeface="Arial"/>
                <a:ea typeface="Arial"/>
              </a:rPr>
              <a:t>a common coordinates for </a:t>
            </a:r>
            <a:r>
              <a:rPr lang="en-US" sz="2000" b="0" strike="noStrike" spc="-1" dirty="0">
                <a:solidFill>
                  <a:srgbClr val="595959"/>
                </a:solidFill>
                <a:uFill>
                  <a:solidFill>
                    <a:srgbClr val="FFFFFF"/>
                  </a:solidFill>
                </a:uFill>
                <a:latin typeface="Arial"/>
                <a:ea typeface="Arial"/>
              </a:rPr>
              <a:t>the of input surface meshes</a:t>
            </a:r>
            <a:endParaRPr lang="en-US" sz="2800" spc="-1" dirty="0">
              <a:solidFill>
                <a:srgbClr val="000000"/>
              </a:solidFill>
              <a:uFill>
                <a:solidFill>
                  <a:srgbClr val="FFFFFF"/>
                </a:solidFill>
              </a:uFill>
            </a:endParaRPr>
          </a:p>
          <a:p>
            <a:pPr marL="216000" indent="-215640" algn="just">
              <a:lnSpc>
                <a:spcPct val="100000"/>
              </a:lnSpc>
              <a:buClr>
                <a:srgbClr val="000000"/>
              </a:buClr>
              <a:buSzPct val="45000"/>
              <a:buFont typeface="Noto Sans Symbols"/>
              <a:buChar char="●"/>
            </a:pPr>
            <a:endParaRPr lang="en-US" sz="2800" b="0" strike="noStrike" spc="-1" dirty="0">
              <a:solidFill>
                <a:srgbClr val="000000"/>
              </a:solidFill>
              <a:uFill>
                <a:solidFill>
                  <a:srgbClr val="FFFFFF"/>
                </a:solidFill>
              </a:uFill>
              <a:latin typeface="Arial"/>
            </a:endParaRPr>
          </a:p>
          <a:p>
            <a:pPr algn="just">
              <a:lnSpc>
                <a:spcPct val="100000"/>
              </a:lnSpc>
            </a:pPr>
            <a:endParaRPr lang="en-US" sz="2400" b="0" strike="noStrike" spc="-1" dirty="0">
              <a:solidFill>
                <a:srgbClr val="000000"/>
              </a:solidFill>
              <a:uFill>
                <a:solidFill>
                  <a:srgbClr val="FFFFFF"/>
                </a:solidFill>
              </a:uFill>
              <a:latin typeface="Arial"/>
            </a:endParaRPr>
          </a:p>
        </p:txBody>
      </p:sp>
      <p:sp>
        <p:nvSpPr>
          <p:cNvPr id="9" name="CustomShape 7">
            <a:extLst>
              <a:ext uri="{FF2B5EF4-FFF2-40B4-BE49-F238E27FC236}">
                <a16:creationId xmlns:a16="http://schemas.microsoft.com/office/drawing/2014/main" id="{3714FD4F-B7D9-4EE9-9179-6B50FC03B366}"/>
              </a:ext>
            </a:extLst>
          </p:cNvPr>
          <p:cNvSpPr/>
          <p:nvPr/>
        </p:nvSpPr>
        <p:spPr>
          <a:xfrm>
            <a:off x="6860828" y="5019634"/>
            <a:ext cx="2640490" cy="294046"/>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grpSp>
        <p:nvGrpSpPr>
          <p:cNvPr id="7" name="Group 6">
            <a:extLst>
              <a:ext uri="{FF2B5EF4-FFF2-40B4-BE49-F238E27FC236}">
                <a16:creationId xmlns:a16="http://schemas.microsoft.com/office/drawing/2014/main" id="{45278C1C-4F4D-C342-ABE1-5C344331B776}"/>
              </a:ext>
            </a:extLst>
          </p:cNvPr>
          <p:cNvGrpSpPr/>
          <p:nvPr/>
        </p:nvGrpSpPr>
        <p:grpSpPr>
          <a:xfrm>
            <a:off x="1369532" y="3502063"/>
            <a:ext cx="4434198" cy="3035142"/>
            <a:chOff x="1369532" y="3205704"/>
            <a:chExt cx="4434198" cy="3035142"/>
          </a:xfrm>
        </p:grpSpPr>
        <p:sp>
          <p:nvSpPr>
            <p:cNvPr id="10" name="CustomShape 2">
              <a:extLst>
                <a:ext uri="{FF2B5EF4-FFF2-40B4-BE49-F238E27FC236}">
                  <a16:creationId xmlns:a16="http://schemas.microsoft.com/office/drawing/2014/main" id="{CE2E79AC-D43E-4242-AD53-A9E395BC961D}"/>
                </a:ext>
              </a:extLst>
            </p:cNvPr>
            <p:cNvSpPr/>
            <p:nvPr/>
          </p:nvSpPr>
          <p:spPr>
            <a:xfrm>
              <a:off x="1369532" y="5752412"/>
              <a:ext cx="4434198" cy="488434"/>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400" b="0" strike="noStrike" spc="-1" dirty="0">
                  <a:solidFill>
                    <a:srgbClr val="000000"/>
                  </a:solidFill>
                  <a:uFill>
                    <a:solidFill>
                      <a:srgbClr val="FFFFFF"/>
                    </a:solidFill>
                  </a:uFill>
                  <a:latin typeface="Arial"/>
                </a:rPr>
                <a:t>Example of an input spherical template file, which can be an average surface or one of the input surfaces</a:t>
              </a:r>
            </a:p>
          </p:txBody>
        </p:sp>
        <p:pic>
          <p:nvPicPr>
            <p:cNvPr id="6" name="Picture 5">
              <a:extLst>
                <a:ext uri="{FF2B5EF4-FFF2-40B4-BE49-F238E27FC236}">
                  <a16:creationId xmlns:a16="http://schemas.microsoft.com/office/drawing/2014/main" id="{0816F1D0-4E19-B849-9CB3-7BAB88CA5BA0}"/>
                </a:ext>
              </a:extLst>
            </p:cNvPr>
            <p:cNvPicPr>
              <a:picLocks noChangeAspect="1"/>
            </p:cNvPicPr>
            <p:nvPr/>
          </p:nvPicPr>
          <p:blipFill rotWithShape="1">
            <a:blip r:embed="rId3"/>
            <a:srcRect l="43742" t="32257" r="9291" b="25654"/>
            <a:stretch/>
          </p:blipFill>
          <p:spPr>
            <a:xfrm>
              <a:off x="1369532" y="3205704"/>
              <a:ext cx="4434198" cy="2483531"/>
            </a:xfrm>
            <a:prstGeom prst="rect">
              <a:avLst/>
            </a:prstGeom>
          </p:spPr>
        </p:pic>
      </p:grpSp>
    </p:spTree>
    <p:extLst>
      <p:ext uri="{BB962C8B-B14F-4D97-AF65-F5344CB8AC3E}">
        <p14:creationId xmlns:p14="http://schemas.microsoft.com/office/powerpoint/2010/main" val="331733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dirty="0">
                <a:solidFill>
                  <a:srgbClr val="366092"/>
                </a:solidFill>
                <a:uFill>
                  <a:solidFill>
                    <a:srgbClr val="FFFFFF"/>
                  </a:solidFill>
                </a:uFill>
                <a:latin typeface="Arial"/>
                <a:ea typeface="Arial"/>
              </a:rPr>
              <a:t>Setting up Input Files</a:t>
            </a:r>
            <a:endParaRPr lang="en-US" sz="1800" b="0" strike="noStrike" spc="-1" dirty="0">
              <a:solidFill>
                <a:srgbClr val="000000"/>
              </a:solidFill>
              <a:uFill>
                <a:solidFill>
                  <a:srgbClr val="FFFFFF"/>
                </a:solidFill>
              </a:uFill>
              <a:latin typeface="Arial"/>
            </a:endParaRPr>
          </a:p>
        </p:txBody>
      </p:sp>
      <p:sp>
        <p:nvSpPr>
          <p:cNvPr id="266" name="CustomShape 2"/>
          <p:cNvSpPr/>
          <p:nvPr/>
        </p:nvSpPr>
        <p:spPr>
          <a:xfrm>
            <a:off x="457560" y="1695126"/>
            <a:ext cx="5879840" cy="1423994"/>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2400" b="0" strike="noStrike" spc="-1" dirty="0">
              <a:solidFill>
                <a:srgbClr val="000000"/>
              </a:solidFill>
              <a:uFill>
                <a:solidFill>
                  <a:srgbClr val="FFFFFF"/>
                </a:solidFill>
              </a:uFill>
              <a:latin typeface="Arial"/>
            </a:endParaRPr>
          </a:p>
          <a:p>
            <a:pPr marL="216000" indent="-215640" algn="just">
              <a:lnSpc>
                <a:spcPct val="100000"/>
              </a:lnSpc>
              <a:buClr>
                <a:srgbClr val="000000"/>
              </a:buClr>
              <a:buSzPct val="45000"/>
              <a:buFont typeface="Noto Sans Symbols"/>
              <a:buChar char="●"/>
            </a:pPr>
            <a:r>
              <a:rPr lang="en-US" sz="2000" b="0" strike="noStrike" spc="-1" dirty="0">
                <a:solidFill>
                  <a:srgbClr val="595959"/>
                </a:solidFill>
                <a:uFill>
                  <a:solidFill>
                    <a:srgbClr val="FFFFFF"/>
                  </a:solidFill>
                </a:uFill>
                <a:latin typeface="Arial"/>
                <a:ea typeface="Arial"/>
              </a:rPr>
              <a:t>For </a:t>
            </a:r>
            <a:r>
              <a:rPr lang="en-US" sz="2000" b="1" i="1" strike="noStrike" spc="-1" dirty="0">
                <a:solidFill>
                  <a:srgbClr val="595959"/>
                </a:solidFill>
                <a:uFill>
                  <a:solidFill>
                    <a:srgbClr val="FFFFFF"/>
                  </a:solidFill>
                </a:uFill>
                <a:latin typeface="Arial"/>
                <a:ea typeface="Arial"/>
              </a:rPr>
              <a:t>Input Shape for p-values</a:t>
            </a:r>
            <a:r>
              <a:rPr lang="en-US" sz="2000" b="0" i="1" strike="noStrike" spc="-1" dirty="0">
                <a:solidFill>
                  <a:srgbClr val="595959"/>
                </a:solidFill>
                <a:uFill>
                  <a:solidFill>
                    <a:srgbClr val="FFFFFF"/>
                  </a:solidFill>
                </a:uFill>
                <a:latin typeface="Arial"/>
                <a:ea typeface="Arial"/>
              </a:rPr>
              <a:t>,</a:t>
            </a:r>
            <a:r>
              <a:rPr lang="en-US" sz="2000" b="1" i="1" strike="noStrike" spc="-1" dirty="0">
                <a:solidFill>
                  <a:srgbClr val="595959"/>
                </a:solidFill>
                <a:uFill>
                  <a:solidFill>
                    <a:srgbClr val="FFFFFF"/>
                  </a:solidFill>
                </a:uFill>
                <a:latin typeface="Arial"/>
                <a:ea typeface="Arial"/>
              </a:rPr>
              <a:t> </a:t>
            </a:r>
            <a:r>
              <a:rPr lang="en-US" sz="2000" b="0" strike="noStrike" spc="-1" dirty="0">
                <a:solidFill>
                  <a:srgbClr val="595959"/>
                </a:solidFill>
                <a:uFill>
                  <a:solidFill>
                    <a:srgbClr val="FFFFFF"/>
                  </a:solidFill>
                </a:uFill>
                <a:latin typeface="Arial"/>
                <a:ea typeface="Arial"/>
              </a:rPr>
              <a:t>select the </a:t>
            </a:r>
            <a:r>
              <a:rPr lang="en-US" sz="2000" b="0" strike="noStrike" spc="-1" dirty="0" err="1">
                <a:solidFill>
                  <a:srgbClr val="595959"/>
                </a:solidFill>
                <a:uFill>
                  <a:solidFill>
                    <a:srgbClr val="FFFFFF"/>
                  </a:solidFill>
                </a:uFill>
                <a:latin typeface="Arial"/>
                <a:ea typeface="Arial"/>
              </a:rPr>
              <a:t>vtk</a:t>
            </a:r>
            <a:r>
              <a:rPr lang="en-US" sz="2000" b="0" strike="noStrike" spc="-1" dirty="0">
                <a:solidFill>
                  <a:srgbClr val="595959"/>
                </a:solidFill>
                <a:uFill>
                  <a:solidFill>
                    <a:srgbClr val="FFFFFF"/>
                  </a:solidFill>
                </a:uFill>
                <a:latin typeface="Arial"/>
                <a:ea typeface="Arial"/>
              </a:rPr>
              <a:t> file which will be used to visualize the fitted model parameters and the resulted p-values</a:t>
            </a:r>
            <a:endParaRPr lang="en-US" sz="2800" spc="-1" dirty="0">
              <a:solidFill>
                <a:srgbClr val="000000"/>
              </a:solidFill>
              <a:uFill>
                <a:solidFill>
                  <a:srgbClr val="FFFFFF"/>
                </a:solidFill>
              </a:uFill>
            </a:endParaRPr>
          </a:p>
          <a:p>
            <a:pPr marL="216000" indent="-215640" algn="just">
              <a:lnSpc>
                <a:spcPct val="100000"/>
              </a:lnSpc>
              <a:buClr>
                <a:srgbClr val="000000"/>
              </a:buClr>
              <a:buSzPct val="45000"/>
              <a:buFont typeface="Noto Sans Symbols"/>
              <a:buChar char="●"/>
            </a:pPr>
            <a:endParaRPr lang="en-US" sz="2800" b="0" strike="noStrike" spc="-1" dirty="0">
              <a:solidFill>
                <a:srgbClr val="000000"/>
              </a:solidFill>
              <a:uFill>
                <a:solidFill>
                  <a:srgbClr val="FFFFFF"/>
                </a:solidFill>
              </a:uFill>
              <a:latin typeface="Arial"/>
            </a:endParaRPr>
          </a:p>
          <a:p>
            <a:pPr algn="just">
              <a:lnSpc>
                <a:spcPct val="100000"/>
              </a:lnSpc>
            </a:pPr>
            <a:endParaRPr lang="en-US" sz="2400" b="0" strike="noStrike" spc="-1" dirty="0">
              <a:solidFill>
                <a:srgbClr val="000000"/>
              </a:solidFill>
              <a:uFill>
                <a:solidFill>
                  <a:srgbClr val="FFFFFF"/>
                </a:solidFill>
              </a:uFill>
              <a:latin typeface="Arial"/>
            </a:endParaRPr>
          </a:p>
        </p:txBody>
      </p:sp>
      <p:grpSp>
        <p:nvGrpSpPr>
          <p:cNvPr id="7" name="Group 6">
            <a:extLst>
              <a:ext uri="{FF2B5EF4-FFF2-40B4-BE49-F238E27FC236}">
                <a16:creationId xmlns:a16="http://schemas.microsoft.com/office/drawing/2014/main" id="{45278C1C-4F4D-C342-ABE1-5C344331B776}"/>
              </a:ext>
            </a:extLst>
          </p:cNvPr>
          <p:cNvGrpSpPr/>
          <p:nvPr/>
        </p:nvGrpSpPr>
        <p:grpSpPr>
          <a:xfrm>
            <a:off x="1369532" y="3502063"/>
            <a:ext cx="4434198" cy="3035142"/>
            <a:chOff x="1369532" y="3205704"/>
            <a:chExt cx="4434198" cy="3035142"/>
          </a:xfrm>
        </p:grpSpPr>
        <p:sp>
          <p:nvSpPr>
            <p:cNvPr id="10" name="CustomShape 2">
              <a:extLst>
                <a:ext uri="{FF2B5EF4-FFF2-40B4-BE49-F238E27FC236}">
                  <a16:creationId xmlns:a16="http://schemas.microsoft.com/office/drawing/2014/main" id="{CE2E79AC-D43E-4242-AD53-A9E395BC961D}"/>
                </a:ext>
              </a:extLst>
            </p:cNvPr>
            <p:cNvSpPr/>
            <p:nvPr/>
          </p:nvSpPr>
          <p:spPr>
            <a:xfrm>
              <a:off x="1369532" y="5752412"/>
              <a:ext cx="4434198" cy="488434"/>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b="0" strike="noStrike" spc="-1" dirty="0">
                  <a:solidFill>
                    <a:srgbClr val="000000"/>
                  </a:solidFill>
                  <a:uFill>
                    <a:solidFill>
                      <a:srgbClr val="FFFFFF"/>
                    </a:solidFill>
                  </a:uFill>
                  <a:latin typeface="Arial"/>
                </a:rPr>
                <a:t>Example of </a:t>
              </a:r>
              <a:r>
                <a:rPr lang="en-US" sz="1400" spc="-1" dirty="0">
                  <a:solidFill>
                    <a:srgbClr val="000000"/>
                  </a:solidFill>
                  <a:uFill>
                    <a:solidFill>
                      <a:srgbClr val="FFFFFF"/>
                    </a:solidFill>
                  </a:uFill>
                </a:rPr>
                <a:t>an input shape for p-values file</a:t>
              </a:r>
              <a:r>
                <a:rPr lang="en-US" sz="1400" b="0" strike="noStrike" spc="-1" dirty="0">
                  <a:solidFill>
                    <a:srgbClr val="000000"/>
                  </a:solidFill>
                  <a:uFill>
                    <a:solidFill>
                      <a:srgbClr val="FFFFFF"/>
                    </a:solidFill>
                  </a:uFill>
                  <a:latin typeface="Arial"/>
                </a:rPr>
                <a:t>, which can be an average surface or one of the input surfaces</a:t>
              </a:r>
            </a:p>
          </p:txBody>
        </p:sp>
        <p:pic>
          <p:nvPicPr>
            <p:cNvPr id="6" name="Picture 5">
              <a:extLst>
                <a:ext uri="{FF2B5EF4-FFF2-40B4-BE49-F238E27FC236}">
                  <a16:creationId xmlns:a16="http://schemas.microsoft.com/office/drawing/2014/main" id="{0816F1D0-4E19-B849-9CB3-7BAB88CA5BA0}"/>
                </a:ext>
              </a:extLst>
            </p:cNvPr>
            <p:cNvPicPr>
              <a:picLocks noChangeAspect="1"/>
            </p:cNvPicPr>
            <p:nvPr/>
          </p:nvPicPr>
          <p:blipFill rotWithShape="1">
            <a:blip r:embed="rId2"/>
            <a:srcRect l="43742" t="32257" r="9291" b="25654"/>
            <a:stretch/>
          </p:blipFill>
          <p:spPr>
            <a:xfrm>
              <a:off x="1369532" y="3205704"/>
              <a:ext cx="4434198" cy="2483531"/>
            </a:xfrm>
            <a:prstGeom prst="rect">
              <a:avLst/>
            </a:prstGeom>
          </p:spPr>
        </p:pic>
      </p:grpSp>
      <p:pic>
        <p:nvPicPr>
          <p:cNvPr id="3" name="Picture 2">
            <a:extLst>
              <a:ext uri="{FF2B5EF4-FFF2-40B4-BE49-F238E27FC236}">
                <a16:creationId xmlns:a16="http://schemas.microsoft.com/office/drawing/2014/main" id="{115A93AA-6C3D-3B41-AF1F-252CC696C34C}"/>
              </a:ext>
            </a:extLst>
          </p:cNvPr>
          <p:cNvPicPr>
            <a:picLocks noChangeAspect="1"/>
          </p:cNvPicPr>
          <p:nvPr/>
        </p:nvPicPr>
        <p:blipFill rotWithShape="1">
          <a:blip r:embed="rId3"/>
          <a:srcRect r="69260"/>
          <a:stretch/>
        </p:blipFill>
        <p:spPr>
          <a:xfrm>
            <a:off x="6915625" y="1695126"/>
            <a:ext cx="2707440" cy="5504688"/>
          </a:xfrm>
          <a:prstGeom prst="rect">
            <a:avLst/>
          </a:prstGeom>
        </p:spPr>
      </p:pic>
      <p:sp>
        <p:nvSpPr>
          <p:cNvPr id="9" name="CustomShape 7">
            <a:extLst>
              <a:ext uri="{FF2B5EF4-FFF2-40B4-BE49-F238E27FC236}">
                <a16:creationId xmlns:a16="http://schemas.microsoft.com/office/drawing/2014/main" id="{3714FD4F-B7D9-4EE9-9179-6B50FC03B366}"/>
              </a:ext>
            </a:extLst>
          </p:cNvPr>
          <p:cNvSpPr/>
          <p:nvPr/>
        </p:nvSpPr>
        <p:spPr>
          <a:xfrm>
            <a:off x="6949100" y="5314274"/>
            <a:ext cx="2640490" cy="294046"/>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49371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spc="-1" dirty="0">
                <a:solidFill>
                  <a:srgbClr val="366092"/>
                </a:solidFill>
                <a:uFill>
                  <a:solidFill>
                    <a:srgbClr val="FFFFFF"/>
                  </a:solidFill>
                </a:uFill>
                <a:ea typeface="Arial"/>
              </a:rPr>
              <a:t>Setting up Output Directory</a:t>
            </a:r>
          </a:p>
        </p:txBody>
      </p:sp>
      <p:sp>
        <p:nvSpPr>
          <p:cNvPr id="266" name="CustomShape 2"/>
          <p:cNvSpPr/>
          <p:nvPr/>
        </p:nvSpPr>
        <p:spPr>
          <a:xfrm>
            <a:off x="457560" y="1695126"/>
            <a:ext cx="5879840" cy="114228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2400" b="0" strike="noStrike" spc="-1" dirty="0">
              <a:solidFill>
                <a:srgbClr val="000000"/>
              </a:solidFill>
              <a:uFill>
                <a:solidFill>
                  <a:srgbClr val="FFFFFF"/>
                </a:solidFill>
              </a:uFill>
              <a:latin typeface="Arial"/>
            </a:endParaRPr>
          </a:p>
          <a:p>
            <a:pPr marL="216000" indent="-215640" algn="just">
              <a:lnSpc>
                <a:spcPct val="100000"/>
              </a:lnSpc>
              <a:buClr>
                <a:srgbClr val="000000"/>
              </a:buClr>
              <a:buSzPct val="45000"/>
              <a:buFont typeface="Noto Sans Symbols"/>
              <a:buChar char="●"/>
            </a:pPr>
            <a:r>
              <a:rPr lang="en-US" sz="2000" b="0" strike="noStrike" spc="-1" dirty="0">
                <a:solidFill>
                  <a:srgbClr val="595959"/>
                </a:solidFill>
                <a:uFill>
                  <a:solidFill>
                    <a:srgbClr val="FFFFFF"/>
                  </a:solidFill>
                </a:uFill>
                <a:latin typeface="Arial"/>
                <a:ea typeface="Arial"/>
              </a:rPr>
              <a:t>For </a:t>
            </a:r>
            <a:r>
              <a:rPr lang="en-US" sz="2000" b="1" i="1" strike="noStrike" spc="-1" dirty="0">
                <a:solidFill>
                  <a:srgbClr val="595959"/>
                </a:solidFill>
                <a:uFill>
                  <a:solidFill>
                    <a:srgbClr val="FFFFFF"/>
                  </a:solidFill>
                </a:uFill>
                <a:latin typeface="Arial"/>
                <a:ea typeface="Arial"/>
              </a:rPr>
              <a:t>Output </a:t>
            </a:r>
            <a:r>
              <a:rPr lang="en-US" sz="2000" b="1" i="1" spc="-1" dirty="0">
                <a:solidFill>
                  <a:srgbClr val="595959"/>
                </a:solidFill>
                <a:uFill>
                  <a:solidFill>
                    <a:srgbClr val="FFFFFF"/>
                  </a:solidFill>
                </a:uFill>
                <a:latin typeface="Arial"/>
                <a:ea typeface="Arial"/>
              </a:rPr>
              <a:t>F</a:t>
            </a:r>
            <a:r>
              <a:rPr lang="en-US" sz="2000" b="1" i="1" strike="noStrike" spc="-1" dirty="0">
                <a:solidFill>
                  <a:srgbClr val="595959"/>
                </a:solidFill>
                <a:uFill>
                  <a:solidFill>
                    <a:srgbClr val="FFFFFF"/>
                  </a:solidFill>
                </a:uFill>
                <a:latin typeface="Arial"/>
                <a:ea typeface="Arial"/>
              </a:rPr>
              <a:t>iles Directory</a:t>
            </a:r>
            <a:r>
              <a:rPr lang="en-US" sz="2000" b="0" i="1" strike="noStrike" spc="-1" dirty="0">
                <a:solidFill>
                  <a:srgbClr val="595959"/>
                </a:solidFill>
                <a:uFill>
                  <a:solidFill>
                    <a:srgbClr val="FFFFFF"/>
                  </a:solidFill>
                </a:uFill>
                <a:latin typeface="Arial"/>
                <a:ea typeface="Arial"/>
              </a:rPr>
              <a:t>,</a:t>
            </a:r>
            <a:r>
              <a:rPr lang="en-US" sz="2000" b="1" i="1" strike="noStrike" spc="-1" dirty="0">
                <a:solidFill>
                  <a:srgbClr val="595959"/>
                </a:solidFill>
                <a:uFill>
                  <a:solidFill>
                    <a:srgbClr val="FFFFFF"/>
                  </a:solidFill>
                </a:uFill>
                <a:latin typeface="Arial"/>
                <a:ea typeface="Arial"/>
              </a:rPr>
              <a:t> </a:t>
            </a:r>
            <a:r>
              <a:rPr lang="en-US" sz="2000" spc="-1" dirty="0">
                <a:solidFill>
                  <a:srgbClr val="595959"/>
                </a:solidFill>
                <a:uFill>
                  <a:solidFill>
                    <a:srgbClr val="FFFFFF"/>
                  </a:solidFill>
                </a:uFill>
                <a:ea typeface="Arial"/>
              </a:rPr>
              <a:t>select the folder where the module will store the output files</a:t>
            </a:r>
            <a:endParaRPr lang="en-US" sz="2800" b="0" strike="noStrike" spc="-1" dirty="0">
              <a:solidFill>
                <a:srgbClr val="000000"/>
              </a:solidFill>
              <a:uFill>
                <a:solidFill>
                  <a:srgbClr val="FFFFFF"/>
                </a:solidFill>
              </a:uFill>
              <a:latin typeface="Arial"/>
            </a:endParaRPr>
          </a:p>
          <a:p>
            <a:pPr algn="just">
              <a:lnSpc>
                <a:spcPct val="100000"/>
              </a:lnSpc>
            </a:pPr>
            <a:endParaRPr lang="en-US" sz="2400" b="0" strike="noStrike" spc="-1" dirty="0">
              <a:solidFill>
                <a:srgbClr val="000000"/>
              </a:solidFill>
              <a:uFill>
                <a:solidFill>
                  <a:srgbClr val="FFFFFF"/>
                </a:solidFill>
              </a:uFill>
              <a:latin typeface="Arial"/>
            </a:endParaRPr>
          </a:p>
        </p:txBody>
      </p:sp>
      <p:grpSp>
        <p:nvGrpSpPr>
          <p:cNvPr id="4" name="Group 3">
            <a:extLst>
              <a:ext uri="{FF2B5EF4-FFF2-40B4-BE49-F238E27FC236}">
                <a16:creationId xmlns:a16="http://schemas.microsoft.com/office/drawing/2014/main" id="{F5C1DDDF-237F-F747-AA99-4F5A14F50068}"/>
              </a:ext>
            </a:extLst>
          </p:cNvPr>
          <p:cNvGrpSpPr/>
          <p:nvPr/>
        </p:nvGrpSpPr>
        <p:grpSpPr>
          <a:xfrm>
            <a:off x="6884523" y="1523160"/>
            <a:ext cx="2716317" cy="5504688"/>
            <a:chOff x="6482079" y="1523160"/>
            <a:chExt cx="2716317" cy="5504688"/>
          </a:xfrm>
        </p:grpSpPr>
        <p:pic>
          <p:nvPicPr>
            <p:cNvPr id="2" name="Picture 1">
              <a:extLst>
                <a:ext uri="{FF2B5EF4-FFF2-40B4-BE49-F238E27FC236}">
                  <a16:creationId xmlns:a16="http://schemas.microsoft.com/office/drawing/2014/main" id="{A81818D8-0382-E942-9AD0-074ED5C4139B}"/>
                </a:ext>
              </a:extLst>
            </p:cNvPr>
            <p:cNvPicPr>
              <a:picLocks noChangeAspect="1"/>
            </p:cNvPicPr>
            <p:nvPr/>
          </p:nvPicPr>
          <p:blipFill rotWithShape="1">
            <a:blip r:embed="rId2"/>
            <a:srcRect r="69159"/>
            <a:stretch/>
          </p:blipFill>
          <p:spPr>
            <a:xfrm>
              <a:off x="6482079" y="1523160"/>
              <a:ext cx="2716317" cy="5504688"/>
            </a:xfrm>
            <a:prstGeom prst="rect">
              <a:avLst/>
            </a:prstGeom>
          </p:spPr>
        </p:pic>
        <p:sp>
          <p:nvSpPr>
            <p:cNvPr id="9" name="CustomShape 7">
              <a:extLst>
                <a:ext uri="{FF2B5EF4-FFF2-40B4-BE49-F238E27FC236}">
                  <a16:creationId xmlns:a16="http://schemas.microsoft.com/office/drawing/2014/main" id="{3714FD4F-B7D9-4EE9-9179-6B50FC03B366}"/>
                </a:ext>
              </a:extLst>
            </p:cNvPr>
            <p:cNvSpPr/>
            <p:nvPr/>
          </p:nvSpPr>
          <p:spPr>
            <a:xfrm>
              <a:off x="6516155" y="5446354"/>
              <a:ext cx="2640490" cy="294046"/>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875893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r>
              <a:rPr lang="en-US" sz="3200" b="0" strike="noStrike" spc="-1" dirty="0">
                <a:solidFill>
                  <a:srgbClr val="366092"/>
                </a:solidFill>
                <a:uFill>
                  <a:solidFill>
                    <a:srgbClr val="FFFFFF"/>
                  </a:solidFill>
                </a:uFill>
                <a:latin typeface="Arial"/>
                <a:ea typeface="Arial"/>
              </a:rPr>
              <a:t>Running </a:t>
            </a:r>
            <a:r>
              <a:rPr lang="en-US" sz="3200" spc="-1" dirty="0">
                <a:solidFill>
                  <a:srgbClr val="366092"/>
                </a:solidFill>
                <a:uFill>
                  <a:solidFill>
                    <a:srgbClr val="FFFFFF"/>
                  </a:solidFill>
                </a:uFill>
                <a:ea typeface="Arial"/>
              </a:rPr>
              <a:t>Covariate Significance Testing Module </a:t>
            </a:r>
          </a:p>
        </p:txBody>
      </p:sp>
      <p:sp>
        <p:nvSpPr>
          <p:cNvPr id="352" name="CustomShape 2"/>
          <p:cNvSpPr/>
          <p:nvPr/>
        </p:nvSpPr>
        <p:spPr>
          <a:xfrm>
            <a:off x="933727" y="3634504"/>
            <a:ext cx="5474629" cy="12820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2400" b="0" strike="noStrike" spc="-1" dirty="0">
                <a:solidFill>
                  <a:srgbClr val="595959"/>
                </a:solidFill>
                <a:uFill>
                  <a:solidFill>
                    <a:srgbClr val="FFFFFF"/>
                  </a:solidFill>
                </a:uFill>
                <a:latin typeface="Arial"/>
                <a:ea typeface="Arial"/>
              </a:rPr>
              <a:t>Click on the </a:t>
            </a:r>
            <a:r>
              <a:rPr lang="en-US" sz="2400" b="1" i="1" strike="noStrike" spc="-1" dirty="0">
                <a:solidFill>
                  <a:srgbClr val="595959"/>
                </a:solidFill>
                <a:uFill>
                  <a:solidFill>
                    <a:srgbClr val="FFFFFF"/>
                  </a:solidFill>
                </a:uFill>
                <a:latin typeface="Arial"/>
                <a:ea typeface="Arial"/>
              </a:rPr>
              <a:t>Run</a:t>
            </a:r>
            <a:r>
              <a:rPr lang="en-US" sz="2400" i="1" spc="-1" dirty="0">
                <a:solidFill>
                  <a:srgbClr val="595959"/>
                </a:solidFill>
                <a:uFill>
                  <a:solidFill>
                    <a:srgbClr val="FFFFFF"/>
                  </a:solidFill>
                </a:uFill>
                <a:latin typeface="Arial"/>
                <a:ea typeface="Arial"/>
              </a:rPr>
              <a:t> </a:t>
            </a:r>
            <a:r>
              <a:rPr lang="en-US" sz="2400" b="0" strike="noStrike" spc="-1" dirty="0">
                <a:solidFill>
                  <a:srgbClr val="595959"/>
                </a:solidFill>
                <a:uFill>
                  <a:solidFill>
                    <a:srgbClr val="FFFFFF"/>
                  </a:solidFill>
                </a:uFill>
                <a:latin typeface="Arial"/>
                <a:ea typeface="Arial"/>
              </a:rPr>
              <a:t>button, to run the </a:t>
            </a:r>
            <a:r>
              <a:rPr lang="en-US" sz="2400" spc="-1" dirty="0" err="1">
                <a:solidFill>
                  <a:srgbClr val="595959"/>
                </a:solidFill>
                <a:uFill>
                  <a:solidFill>
                    <a:srgbClr val="FFFFFF"/>
                  </a:solidFill>
                </a:uFill>
                <a:ea typeface="Arial"/>
              </a:rPr>
              <a:t>MFSDA_run</a:t>
            </a:r>
            <a:r>
              <a:rPr lang="en-US" sz="2400" spc="-1" dirty="0">
                <a:solidFill>
                  <a:srgbClr val="595959"/>
                </a:solidFill>
                <a:uFill>
                  <a:solidFill>
                    <a:srgbClr val="FFFFFF"/>
                  </a:solidFill>
                </a:uFill>
                <a:ea typeface="Arial"/>
              </a:rPr>
              <a:t> &amp; </a:t>
            </a:r>
            <a:r>
              <a:rPr lang="en-US" sz="2400" spc="-1" dirty="0" err="1">
                <a:solidFill>
                  <a:srgbClr val="595959"/>
                </a:solidFill>
                <a:uFill>
                  <a:solidFill>
                    <a:srgbClr val="FFFFFF"/>
                  </a:solidFill>
                </a:uFill>
                <a:ea typeface="Arial"/>
              </a:rPr>
              <a:t>MFSDA_createShapes</a:t>
            </a:r>
            <a:r>
              <a:rPr lang="en-US" sz="2400" spc="-1" dirty="0">
                <a:solidFill>
                  <a:srgbClr val="595959"/>
                </a:solidFill>
                <a:uFill>
                  <a:solidFill>
                    <a:srgbClr val="FFFFFF"/>
                  </a:solidFill>
                </a:uFill>
                <a:ea typeface="Arial"/>
              </a:rPr>
              <a:t> CLIs </a:t>
            </a:r>
            <a:r>
              <a:rPr lang="en-US" sz="2400" b="0" strike="noStrike" spc="-1" dirty="0">
                <a:solidFill>
                  <a:srgbClr val="595959"/>
                </a:solidFill>
                <a:uFill>
                  <a:solidFill>
                    <a:srgbClr val="FFFFFF"/>
                  </a:solidFill>
                </a:uFill>
                <a:latin typeface="Arial"/>
                <a:ea typeface="Arial"/>
              </a:rPr>
              <a:t>on the provided inputs files</a:t>
            </a:r>
            <a:endParaRPr lang="en-US" sz="1800" b="0" strike="noStrike" spc="-1" dirty="0">
              <a:solidFill>
                <a:srgbClr val="000000"/>
              </a:solidFill>
              <a:uFill>
                <a:solidFill>
                  <a:srgbClr val="FFFFFF"/>
                </a:solidFill>
              </a:uFill>
              <a:latin typeface="Arial"/>
            </a:endParaRPr>
          </a:p>
        </p:txBody>
      </p:sp>
      <p:grpSp>
        <p:nvGrpSpPr>
          <p:cNvPr id="6" name="Group 5">
            <a:extLst>
              <a:ext uri="{FF2B5EF4-FFF2-40B4-BE49-F238E27FC236}">
                <a16:creationId xmlns:a16="http://schemas.microsoft.com/office/drawing/2014/main" id="{C8D8A9ED-032D-714E-8C53-728A554747B2}"/>
              </a:ext>
            </a:extLst>
          </p:cNvPr>
          <p:cNvGrpSpPr/>
          <p:nvPr/>
        </p:nvGrpSpPr>
        <p:grpSpPr>
          <a:xfrm>
            <a:off x="6884523" y="1523160"/>
            <a:ext cx="2716317" cy="5504688"/>
            <a:chOff x="6482079" y="1523160"/>
            <a:chExt cx="2716317" cy="5504688"/>
          </a:xfrm>
        </p:grpSpPr>
        <p:pic>
          <p:nvPicPr>
            <p:cNvPr id="7" name="Picture 6">
              <a:extLst>
                <a:ext uri="{FF2B5EF4-FFF2-40B4-BE49-F238E27FC236}">
                  <a16:creationId xmlns:a16="http://schemas.microsoft.com/office/drawing/2014/main" id="{2E3401B1-CD54-8A43-AB72-F866EBAE5381}"/>
                </a:ext>
              </a:extLst>
            </p:cNvPr>
            <p:cNvPicPr>
              <a:picLocks noChangeAspect="1"/>
            </p:cNvPicPr>
            <p:nvPr/>
          </p:nvPicPr>
          <p:blipFill rotWithShape="1">
            <a:blip r:embed="rId2"/>
            <a:srcRect r="69159"/>
            <a:stretch/>
          </p:blipFill>
          <p:spPr>
            <a:xfrm>
              <a:off x="6482079" y="1523160"/>
              <a:ext cx="2716317" cy="5504688"/>
            </a:xfrm>
            <a:prstGeom prst="rect">
              <a:avLst/>
            </a:prstGeom>
          </p:spPr>
        </p:pic>
        <p:sp>
          <p:nvSpPr>
            <p:cNvPr id="8" name="CustomShape 7">
              <a:extLst>
                <a:ext uri="{FF2B5EF4-FFF2-40B4-BE49-F238E27FC236}">
                  <a16:creationId xmlns:a16="http://schemas.microsoft.com/office/drawing/2014/main" id="{0057AEE4-93B3-EA42-AF7F-C62BB8BA4CD1}"/>
                </a:ext>
              </a:extLst>
            </p:cNvPr>
            <p:cNvSpPr/>
            <p:nvPr/>
          </p:nvSpPr>
          <p:spPr>
            <a:xfrm>
              <a:off x="6516155" y="5801954"/>
              <a:ext cx="2640490" cy="294046"/>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F4FB6F-AD4C-7B4E-B7BA-51BDB7478763}"/>
              </a:ext>
            </a:extLst>
          </p:cNvPr>
          <p:cNvPicPr>
            <a:picLocks noChangeAspect="1"/>
          </p:cNvPicPr>
          <p:nvPr/>
        </p:nvPicPr>
        <p:blipFill>
          <a:blip r:embed="rId2"/>
          <a:stretch>
            <a:fillRect/>
          </a:stretch>
        </p:blipFill>
        <p:spPr>
          <a:xfrm>
            <a:off x="1620456" y="2457450"/>
            <a:ext cx="6839712" cy="4274820"/>
          </a:xfrm>
          <a:prstGeom prst="rect">
            <a:avLst/>
          </a:prstGeom>
        </p:spPr>
      </p:pic>
      <p:sp>
        <p:nvSpPr>
          <p:cNvPr id="366"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a:solidFill>
                  <a:srgbClr val="366092"/>
                </a:solidFill>
                <a:uFill>
                  <a:solidFill>
                    <a:srgbClr val="FFFFFF"/>
                  </a:solidFill>
                </a:uFill>
                <a:latin typeface="Arial"/>
                <a:ea typeface="Arial"/>
              </a:rPr>
              <a:t>Debugging</a:t>
            </a:r>
            <a:endParaRPr lang="en-US" sz="1800" b="0" strike="noStrike" spc="-1">
              <a:solidFill>
                <a:srgbClr val="000000"/>
              </a:solidFill>
              <a:uFill>
                <a:solidFill>
                  <a:srgbClr val="FFFFFF"/>
                </a:solidFill>
              </a:uFill>
              <a:latin typeface="Arial"/>
            </a:endParaRPr>
          </a:p>
        </p:txBody>
      </p:sp>
      <p:sp>
        <p:nvSpPr>
          <p:cNvPr id="367" name="CustomShape 2"/>
          <p:cNvSpPr/>
          <p:nvPr/>
        </p:nvSpPr>
        <p:spPr>
          <a:xfrm>
            <a:off x="514080" y="1523520"/>
            <a:ext cx="9051840" cy="785340"/>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400" i="1" spc="-1" dirty="0" err="1">
                <a:solidFill>
                  <a:srgbClr val="595959"/>
                </a:solidFill>
                <a:uFill>
                  <a:solidFill>
                    <a:srgbClr val="FFFFFF"/>
                  </a:solidFill>
                </a:uFill>
                <a:ea typeface="Arial"/>
              </a:rPr>
              <a:t>SlicerSALT</a:t>
            </a:r>
            <a:r>
              <a:rPr lang="en-US" sz="2400" i="1" spc="-1" dirty="0">
                <a:solidFill>
                  <a:srgbClr val="595959"/>
                </a:solidFill>
                <a:uFill>
                  <a:solidFill>
                    <a:srgbClr val="FFFFFF"/>
                  </a:solidFill>
                </a:uFill>
                <a:ea typeface="Arial"/>
              </a:rPr>
              <a:t> </a:t>
            </a:r>
            <a:r>
              <a:rPr lang="en-US" sz="2400" b="0" i="1" strike="noStrike" spc="-1" dirty="0">
                <a:solidFill>
                  <a:srgbClr val="595959"/>
                </a:solidFill>
                <a:uFill>
                  <a:solidFill>
                    <a:srgbClr val="FFFFFF"/>
                  </a:solidFill>
                </a:uFill>
                <a:latin typeface="Arial"/>
                <a:ea typeface="Arial"/>
              </a:rPr>
              <a:t>Error Log</a:t>
            </a:r>
            <a:r>
              <a:rPr lang="en-US" sz="2400" b="0" strike="noStrike" spc="-1" dirty="0">
                <a:solidFill>
                  <a:srgbClr val="595959"/>
                </a:solidFill>
                <a:uFill>
                  <a:solidFill>
                    <a:srgbClr val="FFFFFF"/>
                  </a:solidFill>
                </a:uFill>
                <a:latin typeface="Arial"/>
                <a:ea typeface="Arial"/>
              </a:rPr>
              <a:t> can also be used for debugging if the module was completed with errors. </a:t>
            </a: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r>
              <a:rPr lang="en-US" sz="1800" b="0" strike="noStrike" spc="-1" dirty="0">
                <a:solidFill>
                  <a:srgbClr val="000000"/>
                </a:solidFill>
                <a:uFill>
                  <a:solidFill>
                    <a:srgbClr val="FFFFFF"/>
                  </a:solidFill>
                </a:uFill>
                <a:latin typeface="Arial"/>
              </a:rPr>
              <a:t> </a:t>
            </a: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r>
              <a:rPr lang="en-US" sz="2400" b="0" strike="noStrike" spc="-1" dirty="0">
                <a:solidFill>
                  <a:srgbClr val="595959"/>
                </a:solidFill>
                <a:uFill>
                  <a:solidFill>
                    <a:srgbClr val="FFFFFF"/>
                  </a:solidFill>
                </a:uFill>
                <a:latin typeface="Arial"/>
                <a:ea typeface="Arial"/>
              </a:rPr>
              <a:t> </a:t>
            </a: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r>
              <a:rPr lang="en-US" sz="2400" b="0" strike="noStrike" spc="-1" dirty="0">
                <a:solidFill>
                  <a:srgbClr val="595959"/>
                </a:solidFill>
                <a:uFill>
                  <a:solidFill>
                    <a:srgbClr val="FFFFFF"/>
                  </a:solidFill>
                </a:uFill>
                <a:latin typeface="Arial"/>
                <a:ea typeface="Arial"/>
              </a:rPr>
              <a:t> </a:t>
            </a:r>
            <a:endParaRPr lang="en-US" sz="1800" b="0" strike="noStrike" spc="-1" dirty="0">
              <a:solidFill>
                <a:srgbClr val="000000"/>
              </a:solidFill>
              <a:uFill>
                <a:solidFill>
                  <a:srgbClr val="FFFFFF"/>
                </a:solidFill>
              </a:uFill>
              <a:latin typeface="Arial"/>
            </a:endParaRPr>
          </a:p>
        </p:txBody>
      </p:sp>
      <p:sp>
        <p:nvSpPr>
          <p:cNvPr id="10" name="CustomShape 7">
            <a:extLst>
              <a:ext uri="{FF2B5EF4-FFF2-40B4-BE49-F238E27FC236}">
                <a16:creationId xmlns:a16="http://schemas.microsoft.com/office/drawing/2014/main" id="{BE758C1D-ABF1-E743-8443-CEB8C82D1D40}"/>
              </a:ext>
            </a:extLst>
          </p:cNvPr>
          <p:cNvSpPr/>
          <p:nvPr/>
        </p:nvSpPr>
        <p:spPr>
          <a:xfrm>
            <a:off x="3009178" y="3284220"/>
            <a:ext cx="911312" cy="137160"/>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
        <p:nvSpPr>
          <p:cNvPr id="11" name="CustomShape 7">
            <a:extLst>
              <a:ext uri="{FF2B5EF4-FFF2-40B4-BE49-F238E27FC236}">
                <a16:creationId xmlns:a16="http://schemas.microsoft.com/office/drawing/2014/main" id="{0865DD44-EF5D-CD42-A68C-B11B8B486382}"/>
              </a:ext>
            </a:extLst>
          </p:cNvPr>
          <p:cNvSpPr/>
          <p:nvPr/>
        </p:nvSpPr>
        <p:spPr>
          <a:xfrm>
            <a:off x="3009178" y="2446020"/>
            <a:ext cx="282662" cy="137160"/>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a:solidFill>
                  <a:srgbClr val="366092"/>
                </a:solidFill>
                <a:uFill>
                  <a:solidFill>
                    <a:srgbClr val="FFFFFF"/>
                  </a:solidFill>
                </a:uFill>
                <a:latin typeface="Arial"/>
                <a:ea typeface="Arial"/>
              </a:rPr>
              <a:t>Debugging</a:t>
            </a:r>
            <a:endParaRPr lang="en-US" sz="1800" b="0" strike="noStrike" spc="-1">
              <a:solidFill>
                <a:srgbClr val="000000"/>
              </a:solidFill>
              <a:uFill>
                <a:solidFill>
                  <a:srgbClr val="FFFFFF"/>
                </a:solidFill>
              </a:uFill>
              <a:latin typeface="Arial"/>
            </a:endParaRPr>
          </a:p>
        </p:txBody>
      </p:sp>
      <p:sp>
        <p:nvSpPr>
          <p:cNvPr id="367" name="CustomShape 2"/>
          <p:cNvSpPr/>
          <p:nvPr/>
        </p:nvSpPr>
        <p:spPr>
          <a:xfrm>
            <a:off x="514080" y="1523520"/>
            <a:ext cx="9051840" cy="785340"/>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400" i="1" spc="-1" dirty="0" err="1">
                <a:solidFill>
                  <a:srgbClr val="595959"/>
                </a:solidFill>
                <a:uFill>
                  <a:solidFill>
                    <a:srgbClr val="FFFFFF"/>
                  </a:solidFill>
                </a:uFill>
                <a:ea typeface="Arial"/>
              </a:rPr>
              <a:t>SlicerSALT</a:t>
            </a:r>
            <a:r>
              <a:rPr lang="en-US" sz="2400" i="1" spc="-1" dirty="0">
                <a:solidFill>
                  <a:srgbClr val="595959"/>
                </a:solidFill>
                <a:uFill>
                  <a:solidFill>
                    <a:srgbClr val="FFFFFF"/>
                  </a:solidFill>
                </a:uFill>
                <a:ea typeface="Arial"/>
              </a:rPr>
              <a:t> </a:t>
            </a:r>
            <a:r>
              <a:rPr lang="en-US" sz="2400" b="0" i="1" strike="noStrike" spc="-1" dirty="0">
                <a:solidFill>
                  <a:srgbClr val="595959"/>
                </a:solidFill>
                <a:uFill>
                  <a:solidFill>
                    <a:srgbClr val="FFFFFF"/>
                  </a:solidFill>
                </a:uFill>
                <a:latin typeface="Arial"/>
                <a:ea typeface="Arial"/>
              </a:rPr>
              <a:t>Error Log</a:t>
            </a:r>
            <a:r>
              <a:rPr lang="en-US" sz="2400" b="0" strike="noStrike" spc="-1" dirty="0">
                <a:solidFill>
                  <a:srgbClr val="595959"/>
                </a:solidFill>
                <a:uFill>
                  <a:solidFill>
                    <a:srgbClr val="FFFFFF"/>
                  </a:solidFill>
                </a:uFill>
                <a:latin typeface="Arial"/>
                <a:ea typeface="Arial"/>
              </a:rPr>
              <a:t> can also be used for debugging if the module was completed with errors. </a:t>
            </a: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r>
              <a:rPr lang="en-US" sz="1800" b="0" strike="noStrike" spc="-1" dirty="0">
                <a:solidFill>
                  <a:srgbClr val="000000"/>
                </a:solidFill>
                <a:uFill>
                  <a:solidFill>
                    <a:srgbClr val="FFFFFF"/>
                  </a:solidFill>
                </a:uFill>
                <a:latin typeface="Arial"/>
              </a:rPr>
              <a:t> </a:t>
            </a: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r>
              <a:rPr lang="en-US" sz="2400" b="0" strike="noStrike" spc="-1" dirty="0">
                <a:solidFill>
                  <a:srgbClr val="595959"/>
                </a:solidFill>
                <a:uFill>
                  <a:solidFill>
                    <a:srgbClr val="FFFFFF"/>
                  </a:solidFill>
                </a:uFill>
                <a:latin typeface="Arial"/>
                <a:ea typeface="Arial"/>
              </a:rPr>
              <a:t> </a:t>
            </a: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a:p>
            <a:pPr algn="just">
              <a:lnSpc>
                <a:spcPct val="100000"/>
              </a:lnSpc>
            </a:pPr>
            <a:r>
              <a:rPr lang="en-US" sz="2400" b="0" strike="noStrike" spc="-1" dirty="0">
                <a:solidFill>
                  <a:srgbClr val="595959"/>
                </a:solidFill>
                <a:uFill>
                  <a:solidFill>
                    <a:srgbClr val="FFFFFF"/>
                  </a:solidFill>
                </a:uFill>
                <a:latin typeface="Arial"/>
                <a:ea typeface="Arial"/>
              </a:rPr>
              <a:t> </a:t>
            </a:r>
            <a:endParaRPr lang="en-US" sz="1800" b="0" strike="noStrike"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C8F9DF98-6E7C-5A45-BA67-FB45269E5DFF}"/>
              </a:ext>
            </a:extLst>
          </p:cNvPr>
          <p:cNvPicPr>
            <a:picLocks noChangeAspect="1"/>
          </p:cNvPicPr>
          <p:nvPr/>
        </p:nvPicPr>
        <p:blipFill>
          <a:blip r:embed="rId2"/>
          <a:stretch>
            <a:fillRect/>
          </a:stretch>
        </p:blipFill>
        <p:spPr>
          <a:xfrm>
            <a:off x="1606583" y="2457450"/>
            <a:ext cx="6845234" cy="4278272"/>
          </a:xfrm>
          <a:prstGeom prst="rect">
            <a:avLst/>
          </a:prstGeom>
        </p:spPr>
      </p:pic>
      <p:sp>
        <p:nvSpPr>
          <p:cNvPr id="12" name="CustomShape 4">
            <a:extLst>
              <a:ext uri="{FF2B5EF4-FFF2-40B4-BE49-F238E27FC236}">
                <a16:creationId xmlns:a16="http://schemas.microsoft.com/office/drawing/2014/main" id="{E4AFA853-AA65-514E-9763-FC49E36F9D97}"/>
              </a:ext>
            </a:extLst>
          </p:cNvPr>
          <p:cNvSpPr/>
          <p:nvPr/>
        </p:nvSpPr>
        <p:spPr>
          <a:xfrm>
            <a:off x="902970" y="2557833"/>
            <a:ext cx="8020652" cy="2327407"/>
          </a:xfrm>
          <a:prstGeom prst="ellipse">
            <a:avLst/>
          </a:prstGeom>
          <a:noFill/>
          <a:ln w="9360">
            <a:solidFill>
              <a:srgbClr val="FF0000"/>
            </a:solidFill>
            <a:round/>
          </a:ln>
        </p:spPr>
        <p:style>
          <a:lnRef idx="0">
            <a:scrgbClr r="0" g="0" b="0"/>
          </a:lnRef>
          <a:fillRef idx="0">
            <a:scrgbClr r="0" g="0" b="0"/>
          </a:fillRef>
          <a:effectRef idx="0">
            <a:scrgbClr r="0" g="0" b="0"/>
          </a:effectRef>
          <a:fontRef idx="minor"/>
        </p:style>
        <p:txBody>
          <a:bodyPr/>
          <a:lstStyle/>
          <a:p>
            <a:endParaRPr lang="en-US" dirty="0"/>
          </a:p>
        </p:txBody>
      </p:sp>
    </p:spTree>
    <p:extLst>
      <p:ext uri="{BB962C8B-B14F-4D97-AF65-F5344CB8AC3E}">
        <p14:creationId xmlns:p14="http://schemas.microsoft.com/office/powerpoint/2010/main" val="1666350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a:solidFill>
                  <a:srgbClr val="366092"/>
                </a:solidFill>
                <a:uFill>
                  <a:solidFill>
                    <a:srgbClr val="FFFFFF"/>
                  </a:solidFill>
                </a:uFill>
                <a:latin typeface="Arial"/>
                <a:ea typeface="Arial"/>
              </a:rPr>
              <a:t>Output Files</a:t>
            </a:r>
            <a:endParaRPr lang="en-US" sz="1800" b="0" strike="noStrike" spc="-1">
              <a:solidFill>
                <a:srgbClr val="000000"/>
              </a:solidFill>
              <a:uFill>
                <a:solidFill>
                  <a:srgbClr val="FFFFFF"/>
                </a:solidFill>
              </a:uFill>
              <a:latin typeface="Arial"/>
            </a:endParaRPr>
          </a:p>
        </p:txBody>
      </p:sp>
      <p:sp>
        <p:nvSpPr>
          <p:cNvPr id="371" name="CustomShape 2"/>
          <p:cNvSpPr/>
          <p:nvPr/>
        </p:nvSpPr>
        <p:spPr>
          <a:xfrm>
            <a:off x="470520" y="1574334"/>
            <a:ext cx="9143280" cy="913066"/>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400" b="0" strike="noStrike" spc="-1" dirty="0">
                <a:solidFill>
                  <a:srgbClr val="595959"/>
                </a:solidFill>
                <a:uFill>
                  <a:solidFill>
                    <a:srgbClr val="FFFFFF"/>
                  </a:solidFill>
                </a:uFill>
                <a:latin typeface="Arial"/>
                <a:ea typeface="Arial"/>
              </a:rPr>
              <a:t>The outputs files for the </a:t>
            </a:r>
            <a:r>
              <a:rPr lang="en-US" sz="2400" spc="-1" dirty="0">
                <a:solidFill>
                  <a:srgbClr val="595959"/>
                </a:solidFill>
                <a:uFill>
                  <a:solidFill>
                    <a:srgbClr val="FFFFFF"/>
                  </a:solidFill>
                </a:uFill>
                <a:ea typeface="Arial"/>
              </a:rPr>
              <a:t>Covariate Significance Testing Module  </a:t>
            </a:r>
            <a:r>
              <a:rPr lang="en-US" sz="2400" b="0" strike="noStrike" spc="-1" dirty="0">
                <a:solidFill>
                  <a:srgbClr val="595959"/>
                </a:solidFill>
                <a:uFill>
                  <a:solidFill>
                    <a:srgbClr val="FFFFFF"/>
                  </a:solidFill>
                </a:uFill>
                <a:latin typeface="Arial"/>
                <a:ea typeface="Arial"/>
              </a:rPr>
              <a:t>are stored in the output folder specified by the user: </a:t>
            </a:r>
            <a:endParaRPr lang="en-US" sz="1800" b="0" strike="noStrike" spc="-1" dirty="0">
              <a:solidFill>
                <a:srgbClr val="000000"/>
              </a:solidFill>
              <a:uFill>
                <a:solidFill>
                  <a:srgbClr val="FFFFFF"/>
                </a:solidFill>
              </a:uFill>
              <a:latin typeface="Arial"/>
            </a:endParaRPr>
          </a:p>
        </p:txBody>
      </p:sp>
      <p:grpSp>
        <p:nvGrpSpPr>
          <p:cNvPr id="10" name="Group 9">
            <a:extLst>
              <a:ext uri="{FF2B5EF4-FFF2-40B4-BE49-F238E27FC236}">
                <a16:creationId xmlns:a16="http://schemas.microsoft.com/office/drawing/2014/main" id="{D813724E-27FE-9343-A1C7-CFA280A8CBA1}"/>
              </a:ext>
            </a:extLst>
          </p:cNvPr>
          <p:cNvGrpSpPr/>
          <p:nvPr/>
        </p:nvGrpSpPr>
        <p:grpSpPr>
          <a:xfrm>
            <a:off x="1423032" y="3166101"/>
            <a:ext cx="7234559" cy="2819239"/>
            <a:chOff x="838134" y="3009372"/>
            <a:chExt cx="5906141" cy="2010959"/>
          </a:xfrm>
        </p:grpSpPr>
        <p:grpSp>
          <p:nvGrpSpPr>
            <p:cNvPr id="11" name="Group 10">
              <a:extLst>
                <a:ext uri="{FF2B5EF4-FFF2-40B4-BE49-F238E27FC236}">
                  <a16:creationId xmlns:a16="http://schemas.microsoft.com/office/drawing/2014/main" id="{1E3BA069-21FE-554B-B1AD-496996855DAE}"/>
                </a:ext>
              </a:extLst>
            </p:cNvPr>
            <p:cNvGrpSpPr/>
            <p:nvPr/>
          </p:nvGrpSpPr>
          <p:grpSpPr>
            <a:xfrm>
              <a:off x="3592950" y="3009372"/>
              <a:ext cx="3151325" cy="2010959"/>
              <a:chOff x="3592949" y="2904298"/>
              <a:chExt cx="3151325" cy="2010959"/>
            </a:xfrm>
          </p:grpSpPr>
          <p:pic>
            <p:nvPicPr>
              <p:cNvPr id="19" name="Picture 18">
                <a:extLst>
                  <a:ext uri="{FF2B5EF4-FFF2-40B4-BE49-F238E27FC236}">
                    <a16:creationId xmlns:a16="http://schemas.microsoft.com/office/drawing/2014/main" id="{154DB666-39C8-9E41-83E4-B3F12A52E722}"/>
                  </a:ext>
                </a:extLst>
              </p:cNvPr>
              <p:cNvPicPr>
                <a:picLocks noChangeAspect="1"/>
              </p:cNvPicPr>
              <p:nvPr/>
            </p:nvPicPr>
            <p:blipFill rotWithShape="1">
              <a:blip r:embed="rId2"/>
              <a:srcRect l="13921" t="12260" r="77597" b="79193"/>
              <a:stretch/>
            </p:blipFill>
            <p:spPr>
              <a:xfrm>
                <a:off x="3972260" y="2904298"/>
                <a:ext cx="2392705" cy="1506862"/>
              </a:xfrm>
              <a:prstGeom prst="rect">
                <a:avLst/>
              </a:prstGeom>
            </p:spPr>
          </p:pic>
          <p:sp>
            <p:nvSpPr>
              <p:cNvPr id="20" name="CustomShape 2">
                <a:extLst>
                  <a:ext uri="{FF2B5EF4-FFF2-40B4-BE49-F238E27FC236}">
                    <a16:creationId xmlns:a16="http://schemas.microsoft.com/office/drawing/2014/main" id="{2D078526-19D6-404B-A1C9-111A61677BE4}"/>
                  </a:ext>
                </a:extLst>
              </p:cNvPr>
              <p:cNvSpPr/>
              <p:nvPr/>
            </p:nvSpPr>
            <p:spPr>
              <a:xfrm>
                <a:off x="3592949" y="4507822"/>
                <a:ext cx="3151325" cy="407435"/>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600" b="0" strike="noStrike" spc="-1" dirty="0">
                    <a:solidFill>
                      <a:srgbClr val="000000"/>
                    </a:solidFill>
                    <a:uFill>
                      <a:solidFill>
                        <a:srgbClr val="FFFFFF"/>
                      </a:solidFill>
                    </a:uFill>
                    <a:latin typeface="Arial"/>
                  </a:rPr>
                  <a:t>The output files generated by running</a:t>
                </a:r>
                <a:r>
                  <a:rPr lang="en-US" sz="1600" spc="-1" dirty="0">
                    <a:solidFill>
                      <a:srgbClr val="000000"/>
                    </a:solidFill>
                    <a:uFill>
                      <a:solidFill>
                        <a:srgbClr val="FFFFFF"/>
                      </a:solidFill>
                    </a:uFill>
                    <a:latin typeface="Arial"/>
                  </a:rPr>
                  <a:t> </a:t>
                </a:r>
                <a:r>
                  <a:rPr lang="en-US" sz="1600" spc="-1" dirty="0">
                    <a:solidFill>
                      <a:srgbClr val="000000"/>
                    </a:solidFill>
                    <a:uFill>
                      <a:solidFill>
                        <a:srgbClr val="FFFFFF"/>
                      </a:solidFill>
                    </a:uFill>
                  </a:rPr>
                  <a:t>Covariate Significance Testing </a:t>
                </a:r>
                <a:endParaRPr lang="en-US" sz="1600" b="0" strike="noStrike" spc="-1" dirty="0">
                  <a:solidFill>
                    <a:srgbClr val="000000"/>
                  </a:solidFill>
                  <a:uFill>
                    <a:solidFill>
                      <a:srgbClr val="FFFFFF"/>
                    </a:solidFill>
                  </a:uFill>
                  <a:latin typeface="Arial"/>
                </a:endParaRPr>
              </a:p>
            </p:txBody>
          </p:sp>
        </p:grpSp>
        <p:sp>
          <p:nvSpPr>
            <p:cNvPr id="12" name="CustomShape 4">
              <a:extLst>
                <a:ext uri="{FF2B5EF4-FFF2-40B4-BE49-F238E27FC236}">
                  <a16:creationId xmlns:a16="http://schemas.microsoft.com/office/drawing/2014/main" id="{5E6F42E4-F559-5A48-B9E2-E53689BD9BD7}"/>
                </a:ext>
              </a:extLst>
            </p:cNvPr>
            <p:cNvSpPr/>
            <p:nvPr/>
          </p:nvSpPr>
          <p:spPr>
            <a:xfrm rot="5400000" flipH="1">
              <a:off x="3745769" y="2908923"/>
              <a:ext cx="305629" cy="891759"/>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13" name="CustomShape 2">
              <a:extLst>
                <a:ext uri="{FF2B5EF4-FFF2-40B4-BE49-F238E27FC236}">
                  <a16:creationId xmlns:a16="http://schemas.microsoft.com/office/drawing/2014/main" id="{0A3F3C08-4999-2647-9F8E-459EBF7DC040}"/>
                </a:ext>
              </a:extLst>
            </p:cNvPr>
            <p:cNvSpPr/>
            <p:nvPr/>
          </p:nvSpPr>
          <p:spPr>
            <a:xfrm>
              <a:off x="1219201" y="3029066"/>
              <a:ext cx="2297004" cy="305629"/>
            </a:xfrm>
            <a:prstGeom prst="rect">
              <a:avLst/>
            </a:prstGeom>
            <a:noFill/>
            <a:ln>
              <a:noFill/>
            </a:ln>
          </p:spPr>
          <p:style>
            <a:lnRef idx="0">
              <a:scrgbClr r="0" g="0" b="0"/>
            </a:lnRef>
            <a:fillRef idx="0">
              <a:scrgbClr r="0" g="0" b="0"/>
            </a:fillRef>
            <a:effectRef idx="0">
              <a:scrgbClr r="0" g="0" b="0"/>
            </a:effectRef>
            <a:fontRef idx="minor"/>
          </p:style>
          <p:txBody>
            <a:bodyPr/>
            <a:lstStyle/>
            <a:p>
              <a:pPr algn="r">
                <a:lnSpc>
                  <a:spcPct val="100000"/>
                </a:lnSpc>
              </a:pPr>
              <a:r>
                <a:rPr lang="en-US" sz="1400" b="0" strike="noStrike" spc="-1" dirty="0">
                  <a:solidFill>
                    <a:srgbClr val="000000"/>
                  </a:solidFill>
                  <a:uFill>
                    <a:solidFill>
                      <a:srgbClr val="FFFFFF"/>
                    </a:solidFill>
                  </a:uFill>
                  <a:latin typeface="Arial"/>
                </a:rPr>
                <a:t>Fitted model parameters</a:t>
              </a:r>
            </a:p>
          </p:txBody>
        </p:sp>
        <p:sp>
          <p:nvSpPr>
            <p:cNvPr id="14" name="CustomShape 4">
              <a:extLst>
                <a:ext uri="{FF2B5EF4-FFF2-40B4-BE49-F238E27FC236}">
                  <a16:creationId xmlns:a16="http://schemas.microsoft.com/office/drawing/2014/main" id="{6E276451-7078-2446-8523-8169B0BADD6F}"/>
                </a:ext>
              </a:extLst>
            </p:cNvPr>
            <p:cNvSpPr/>
            <p:nvPr/>
          </p:nvSpPr>
          <p:spPr>
            <a:xfrm rot="5578542">
              <a:off x="3876311" y="3426319"/>
              <a:ext cx="45719" cy="891759"/>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15" name="CustomShape 2">
              <a:extLst>
                <a:ext uri="{FF2B5EF4-FFF2-40B4-BE49-F238E27FC236}">
                  <a16:creationId xmlns:a16="http://schemas.microsoft.com/office/drawing/2014/main" id="{86B680E9-D614-DA4D-91C6-14A20A2929A4}"/>
                </a:ext>
              </a:extLst>
            </p:cNvPr>
            <p:cNvSpPr/>
            <p:nvPr/>
          </p:nvSpPr>
          <p:spPr>
            <a:xfrm>
              <a:off x="838134" y="3705051"/>
              <a:ext cx="2656602" cy="305629"/>
            </a:xfrm>
            <a:prstGeom prst="rect">
              <a:avLst/>
            </a:prstGeom>
            <a:noFill/>
            <a:ln>
              <a:noFill/>
            </a:ln>
          </p:spPr>
          <p:style>
            <a:lnRef idx="0">
              <a:scrgbClr r="0" g="0" b="0"/>
            </a:lnRef>
            <a:fillRef idx="0">
              <a:scrgbClr r="0" g="0" b="0"/>
            </a:fillRef>
            <a:effectRef idx="0">
              <a:scrgbClr r="0" g="0" b="0"/>
            </a:effectRef>
            <a:fontRef idx="minor"/>
          </p:style>
          <p:txBody>
            <a:bodyPr/>
            <a:lstStyle/>
            <a:p>
              <a:pPr algn="r">
                <a:lnSpc>
                  <a:spcPct val="100000"/>
                </a:lnSpc>
              </a:pPr>
              <a:r>
                <a:rPr lang="en-US" sz="1400" b="0" strike="noStrike" spc="-1" dirty="0">
                  <a:solidFill>
                    <a:srgbClr val="000000"/>
                  </a:solidFill>
                  <a:uFill>
                    <a:solidFill>
                      <a:srgbClr val="FFFFFF"/>
                    </a:solidFill>
                  </a:uFill>
                  <a:latin typeface="Arial"/>
                </a:rPr>
                <a:t>Shape template with Scalars</a:t>
              </a:r>
            </a:p>
          </p:txBody>
        </p:sp>
        <p:sp>
          <p:nvSpPr>
            <p:cNvPr id="17" name="CustomShape 4">
              <a:extLst>
                <a:ext uri="{FF2B5EF4-FFF2-40B4-BE49-F238E27FC236}">
                  <a16:creationId xmlns:a16="http://schemas.microsoft.com/office/drawing/2014/main" id="{96B0E838-DB3B-4D47-8B10-CAC7543D660C}"/>
                </a:ext>
              </a:extLst>
            </p:cNvPr>
            <p:cNvSpPr/>
            <p:nvPr/>
          </p:nvSpPr>
          <p:spPr>
            <a:xfrm rot="16200000" flipH="1" flipV="1">
              <a:off x="3752702" y="3909275"/>
              <a:ext cx="305629" cy="891759"/>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18" name="CustomShape 2">
              <a:extLst>
                <a:ext uri="{FF2B5EF4-FFF2-40B4-BE49-F238E27FC236}">
                  <a16:creationId xmlns:a16="http://schemas.microsoft.com/office/drawing/2014/main" id="{4C7C491D-21C7-314E-AE61-7286F2910BB6}"/>
                </a:ext>
              </a:extLst>
            </p:cNvPr>
            <p:cNvSpPr/>
            <p:nvPr/>
          </p:nvSpPr>
          <p:spPr>
            <a:xfrm>
              <a:off x="838134" y="4341100"/>
              <a:ext cx="2656602" cy="305629"/>
            </a:xfrm>
            <a:prstGeom prst="rect">
              <a:avLst/>
            </a:prstGeom>
            <a:noFill/>
            <a:ln>
              <a:noFill/>
            </a:ln>
          </p:spPr>
          <p:style>
            <a:lnRef idx="0">
              <a:scrgbClr r="0" g="0" b="0"/>
            </a:lnRef>
            <a:fillRef idx="0">
              <a:scrgbClr r="0" g="0" b="0"/>
            </a:fillRef>
            <a:effectRef idx="0">
              <a:scrgbClr r="0" g="0" b="0"/>
            </a:effectRef>
            <a:fontRef idx="minor"/>
          </p:style>
          <p:txBody>
            <a:bodyPr/>
            <a:lstStyle/>
            <a:p>
              <a:pPr algn="r">
                <a:lnSpc>
                  <a:spcPct val="100000"/>
                </a:lnSpc>
              </a:pPr>
              <a:r>
                <a:rPr lang="en-US" sz="1400" b="0" strike="noStrike" spc="-1" dirty="0">
                  <a:solidFill>
                    <a:srgbClr val="000000"/>
                  </a:solidFill>
                  <a:uFill>
                    <a:solidFill>
                      <a:srgbClr val="FFFFFF"/>
                    </a:solidFill>
                  </a:uFill>
                  <a:latin typeface="Arial"/>
                </a:rPr>
                <a:t>Hypothesis testing p-values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3600" spc="-1" dirty="0">
                <a:solidFill>
                  <a:srgbClr val="366092"/>
                </a:solidFill>
                <a:uFill>
                  <a:solidFill>
                    <a:srgbClr val="FFFFFF"/>
                  </a:solidFill>
                </a:uFill>
                <a:ea typeface="Arial"/>
              </a:rPr>
              <a:t>Output Shape Template Visualization</a:t>
            </a:r>
          </a:p>
        </p:txBody>
      </p:sp>
      <p:pic>
        <p:nvPicPr>
          <p:cNvPr id="3" name="Picture 2">
            <a:extLst>
              <a:ext uri="{FF2B5EF4-FFF2-40B4-BE49-F238E27FC236}">
                <a16:creationId xmlns:a16="http://schemas.microsoft.com/office/drawing/2014/main" id="{A4145E9D-18AF-834A-8BDB-57A04EB4080F}"/>
              </a:ext>
            </a:extLst>
          </p:cNvPr>
          <p:cNvPicPr>
            <a:picLocks noChangeAspect="1"/>
          </p:cNvPicPr>
          <p:nvPr/>
        </p:nvPicPr>
        <p:blipFill>
          <a:blip r:embed="rId2"/>
          <a:stretch>
            <a:fillRect/>
          </a:stretch>
        </p:blipFill>
        <p:spPr>
          <a:xfrm>
            <a:off x="1560906" y="2420755"/>
            <a:ext cx="6958811" cy="4349257"/>
          </a:xfrm>
          <a:prstGeom prst="rect">
            <a:avLst/>
          </a:prstGeom>
        </p:spPr>
      </p:pic>
      <p:sp>
        <p:nvSpPr>
          <p:cNvPr id="5" name="CustomShape 2">
            <a:extLst>
              <a:ext uri="{FF2B5EF4-FFF2-40B4-BE49-F238E27FC236}">
                <a16:creationId xmlns:a16="http://schemas.microsoft.com/office/drawing/2014/main" id="{4D739001-CCB2-6045-86B6-A507B814A178}"/>
              </a:ext>
            </a:extLst>
          </p:cNvPr>
          <p:cNvSpPr/>
          <p:nvPr/>
        </p:nvSpPr>
        <p:spPr>
          <a:xfrm>
            <a:off x="457560" y="1438495"/>
            <a:ext cx="9051840" cy="802597"/>
          </a:xfrm>
          <a:prstGeom prst="rect">
            <a:avLst/>
          </a:prstGeom>
          <a:noFill/>
          <a:ln>
            <a:noFill/>
          </a:ln>
        </p:spPr>
        <p:style>
          <a:lnRef idx="0">
            <a:scrgbClr r="0" g="0" b="0"/>
          </a:lnRef>
          <a:fillRef idx="0">
            <a:scrgbClr r="0" g="0" b="0"/>
          </a:fillRef>
          <a:effectRef idx="0">
            <a:scrgbClr r="0" g="0" b="0"/>
          </a:effectRef>
          <a:fontRef idx="minor"/>
        </p:style>
        <p:txBody>
          <a:bodyPr/>
          <a:lstStyle/>
          <a:p>
            <a:pPr algn="just">
              <a:lnSpc>
                <a:spcPct val="100000"/>
              </a:lnSpc>
            </a:pPr>
            <a:r>
              <a:rPr lang="en-US" sz="2200" spc="-1" dirty="0">
                <a:solidFill>
                  <a:srgbClr val="595959"/>
                </a:solidFill>
                <a:uFill>
                  <a:solidFill>
                    <a:srgbClr val="FFFFFF"/>
                  </a:solidFill>
                </a:uFill>
                <a:ea typeface="Arial"/>
              </a:rPr>
              <a:t>Shape Population Viewer can be used also to visualize the output shape template with fitted model parameters and p-values as scalars</a:t>
            </a:r>
            <a:endParaRPr lang="en-US" sz="2200" b="0" strike="noStrike" spc="-1" dirty="0">
              <a:solidFill>
                <a:srgbClr val="000000"/>
              </a:solidFill>
              <a:uFill>
                <a:solidFill>
                  <a:srgbClr val="FFFFFF"/>
                </a:solidFill>
              </a:uFill>
              <a:latin typeface="Arial"/>
            </a:endParaRPr>
          </a:p>
        </p:txBody>
      </p:sp>
      <p:sp>
        <p:nvSpPr>
          <p:cNvPr id="6" name="CustomShape 7">
            <a:extLst>
              <a:ext uri="{FF2B5EF4-FFF2-40B4-BE49-F238E27FC236}">
                <a16:creationId xmlns:a16="http://schemas.microsoft.com/office/drawing/2014/main" id="{795CEB5F-1362-4F49-8204-958419DC5EF2}"/>
              </a:ext>
            </a:extLst>
          </p:cNvPr>
          <p:cNvSpPr/>
          <p:nvPr/>
        </p:nvSpPr>
        <p:spPr>
          <a:xfrm>
            <a:off x="2342990" y="4857750"/>
            <a:ext cx="605950" cy="160020"/>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8507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49"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dirty="0">
                <a:solidFill>
                  <a:schemeClr val="bg1"/>
                </a:solidFill>
                <a:uFill>
                  <a:solidFill>
                    <a:srgbClr val="FFFFFF"/>
                  </a:solidFill>
                </a:uFill>
                <a:latin typeface="Arial"/>
                <a:ea typeface="Arial"/>
              </a:rPr>
              <a:t>Acknowledgements -
 Resources - Questions</a:t>
            </a:r>
            <a:endParaRPr lang="en-US" sz="1800" b="0" strike="noStrike" spc="-1" dirty="0">
              <a:solidFill>
                <a:schemeClr val="bg1"/>
              </a:solidFill>
              <a:uFill>
                <a:solidFill>
                  <a:srgbClr val="FFFFFF"/>
                </a:solidFill>
              </a:uFill>
              <a:latin typeface="Arial"/>
            </a:endParaRPr>
          </a:p>
        </p:txBody>
      </p:sp>
      <p:sp>
        <p:nvSpPr>
          <p:cNvPr id="450" name="CustomShape 2"/>
          <p:cNvSpPr/>
          <p:nvPr/>
        </p:nvSpPr>
        <p:spPr>
          <a:xfrm>
            <a:off x="1005840" y="1684800"/>
            <a:ext cx="8412480" cy="5630400"/>
          </a:xfrm>
          <a:prstGeom prst="rect">
            <a:avLst/>
          </a:prstGeom>
          <a:noFill/>
          <a:ln>
            <a:noFill/>
          </a:ln>
        </p:spPr>
        <p:style>
          <a:lnRef idx="0">
            <a:scrgbClr r="0" g="0" b="0"/>
          </a:lnRef>
          <a:fillRef idx="0">
            <a:scrgbClr r="0" g="0" b="0"/>
          </a:fillRef>
          <a:effectRef idx="0">
            <a:scrgbClr r="0" g="0" b="0"/>
          </a:effectRef>
          <a:fontRef idx="minor"/>
        </p:style>
        <p:txBody>
          <a:bodyPr/>
          <a:lstStyle/>
          <a:p>
            <a:pPr marL="216000" indent="-215640" algn="just">
              <a:buClr>
                <a:schemeClr val="bg1"/>
              </a:buClr>
              <a:buSzPct val="60000"/>
              <a:buFont typeface="Noto Sans Symbols"/>
              <a:buChar char="●"/>
            </a:pPr>
            <a:r>
              <a:rPr lang="en-US" sz="1800" b="0" strike="noStrike" spc="-1" dirty="0">
                <a:solidFill>
                  <a:schemeClr val="bg1"/>
                </a:solidFill>
                <a:uFill>
                  <a:solidFill>
                    <a:srgbClr val="FFFFFF"/>
                  </a:solidFill>
                </a:uFill>
                <a:latin typeface="Arial"/>
                <a:ea typeface="Arial"/>
              </a:rPr>
              <a:t>The </a:t>
            </a:r>
            <a:r>
              <a:rPr lang="en-US" spc="-1" dirty="0">
                <a:solidFill>
                  <a:schemeClr val="bg1"/>
                </a:solidFill>
                <a:uFill>
                  <a:solidFill>
                    <a:srgbClr val="FFFFFF"/>
                  </a:solidFill>
                </a:uFill>
                <a:ea typeface="Arial"/>
              </a:rPr>
              <a:t>MFSDA </a:t>
            </a:r>
            <a:r>
              <a:rPr lang="en-US" sz="1800" b="0" strike="noStrike" spc="-1" dirty="0">
                <a:solidFill>
                  <a:schemeClr val="bg1"/>
                </a:solidFill>
                <a:uFill>
                  <a:solidFill>
                    <a:srgbClr val="FFFFFF"/>
                  </a:solidFill>
                </a:uFill>
                <a:latin typeface="Arial"/>
                <a:ea typeface="Arial"/>
              </a:rPr>
              <a:t>developers gratefully acknowledge funding for this project provided by NIH NIBIB R01EB021391 (Shape Analysis Toolbox for Medical Image Computing Projects), as well as the Slicer community.</a:t>
            </a:r>
            <a:endParaRPr lang="en-US" spc="-1" dirty="0">
              <a:solidFill>
                <a:schemeClr val="bg1"/>
              </a:solidFill>
              <a:uFill>
                <a:solidFill>
                  <a:srgbClr val="FFFFFF"/>
                </a:solidFill>
              </a:uFill>
              <a:latin typeface="Arial"/>
            </a:endParaRPr>
          </a:p>
          <a:p>
            <a:pPr marL="360" algn="just">
              <a:lnSpc>
                <a:spcPct val="100000"/>
              </a:lnSpc>
              <a:buClr>
                <a:schemeClr val="bg1"/>
              </a:buClr>
              <a:buSzPct val="60000"/>
            </a:pPr>
            <a:r>
              <a:rPr lang="en-US" sz="1800" b="0" strike="noStrike" spc="-1" dirty="0">
                <a:solidFill>
                  <a:schemeClr val="bg1"/>
                </a:solidFill>
                <a:uFill>
                  <a:solidFill>
                    <a:srgbClr val="FFFFFF"/>
                  </a:solidFill>
                </a:uFill>
                <a:latin typeface="Arial"/>
                <a:ea typeface="Arial"/>
              </a:rPr>
              <a:t> </a:t>
            </a:r>
            <a:endParaRPr lang="en-US" sz="1800" b="0" strike="noStrike" spc="-1" dirty="0">
              <a:solidFill>
                <a:schemeClr val="bg1"/>
              </a:solidFill>
              <a:uFill>
                <a:solidFill>
                  <a:srgbClr val="FFFFFF"/>
                </a:solidFill>
              </a:uFill>
              <a:latin typeface="Arial"/>
            </a:endParaRPr>
          </a:p>
          <a:p>
            <a:pPr marL="216000" indent="-215640" algn="just">
              <a:lnSpc>
                <a:spcPct val="100000"/>
              </a:lnSpc>
              <a:buClr>
                <a:schemeClr val="bg1"/>
              </a:buClr>
              <a:buSzPct val="60000"/>
              <a:buFont typeface="Noto Sans Symbols"/>
              <a:buChar char="●"/>
            </a:pPr>
            <a:r>
              <a:rPr lang="en-US" sz="1800" b="0" strike="noStrike" spc="-1" dirty="0" err="1">
                <a:solidFill>
                  <a:schemeClr val="bg1"/>
                </a:solidFill>
                <a:uFill>
                  <a:solidFill>
                    <a:srgbClr val="FFFFFF"/>
                  </a:solidFill>
                </a:uFill>
                <a:latin typeface="Arial"/>
                <a:ea typeface="Arial"/>
              </a:rPr>
              <a:t>Github</a:t>
            </a:r>
            <a:r>
              <a:rPr lang="en-US" sz="1800" b="0" strike="noStrike" spc="-1" dirty="0">
                <a:solidFill>
                  <a:schemeClr val="bg1"/>
                </a:solidFill>
                <a:uFill>
                  <a:solidFill>
                    <a:srgbClr val="FFFFFF"/>
                  </a:solidFill>
                </a:uFill>
                <a:latin typeface="Arial"/>
                <a:ea typeface="Arial"/>
              </a:rPr>
              <a:t> repository: </a:t>
            </a:r>
            <a:endParaRPr lang="en-US" sz="1800" b="0" strike="noStrike" spc="-1" dirty="0">
              <a:solidFill>
                <a:schemeClr val="bg1"/>
              </a:solidFill>
              <a:uFill>
                <a:solidFill>
                  <a:srgbClr val="FFFFFF"/>
                </a:solidFill>
              </a:uFill>
              <a:latin typeface="Arial"/>
            </a:endParaRPr>
          </a:p>
          <a:p>
            <a:pPr marL="864000" lvl="3" indent="-216000" algn="just">
              <a:buClr>
                <a:schemeClr val="bg1"/>
              </a:buClr>
              <a:buSzPct val="45000"/>
              <a:buFont typeface="Wingdings" charset="2"/>
              <a:buChar char=""/>
            </a:pPr>
            <a:r>
              <a:rPr lang="en-US" u="sng" spc="-1" dirty="0">
                <a:solidFill>
                  <a:schemeClr val="bg1"/>
                </a:solidFill>
                <a:uFill>
                  <a:solidFill>
                    <a:srgbClr val="FFFFFF"/>
                  </a:solidFill>
                </a:uFill>
              </a:rPr>
              <a:t>MFSDA </a:t>
            </a:r>
            <a:endParaRPr lang="en-US" u="sng" spc="-1" dirty="0">
              <a:solidFill>
                <a:schemeClr val="bg1"/>
              </a:solidFill>
              <a:uFill>
                <a:solidFill>
                  <a:srgbClr val="FFFFFF"/>
                </a:solidFill>
              </a:uFill>
              <a:latin typeface="Arial"/>
            </a:endParaRPr>
          </a:p>
          <a:p>
            <a:pPr marL="864000" lvl="3" indent="-216000" algn="just">
              <a:lnSpc>
                <a:spcPct val="100000"/>
              </a:lnSpc>
              <a:buClr>
                <a:schemeClr val="bg1"/>
              </a:buClr>
              <a:buSzPct val="45000"/>
              <a:buFont typeface="Wingdings" charset="2"/>
              <a:buChar char=""/>
            </a:pPr>
            <a:r>
              <a:rPr lang="en-US" sz="1800" b="0" u="sng" strike="noStrike" spc="-1" dirty="0">
                <a:solidFill>
                  <a:schemeClr val="bg1"/>
                </a:solidFill>
                <a:uFill>
                  <a:solidFill>
                    <a:srgbClr val="FFFFFF"/>
                  </a:solidFill>
                </a:uFill>
                <a:latin typeface="Arial"/>
                <a:ea typeface="Arial"/>
                <a:hlinkClick r:id="rId3"/>
              </a:rPr>
              <a:t>SlicerSALT</a:t>
            </a:r>
            <a:endParaRPr lang="en-US" sz="1800" b="0" strike="noStrike" spc="-1" dirty="0">
              <a:solidFill>
                <a:schemeClr val="bg1"/>
              </a:solidFill>
              <a:uFill>
                <a:solidFill>
                  <a:srgbClr val="FFFFFF"/>
                </a:solidFill>
              </a:uFill>
              <a:latin typeface="Arial"/>
            </a:endParaRPr>
          </a:p>
          <a:p>
            <a:pPr marL="864000" lvl="3" indent="-216000" algn="just">
              <a:lnSpc>
                <a:spcPct val="100000"/>
              </a:lnSpc>
              <a:buClr>
                <a:schemeClr val="bg1"/>
              </a:buClr>
              <a:buSzPct val="45000"/>
              <a:buFont typeface="Wingdings" charset="2"/>
              <a:buChar char=""/>
            </a:pPr>
            <a:r>
              <a:rPr lang="en-US" sz="1800" b="0" u="sng" strike="noStrike" spc="-1" dirty="0">
                <a:solidFill>
                  <a:schemeClr val="bg1"/>
                </a:solidFill>
                <a:uFill>
                  <a:solidFill>
                    <a:srgbClr val="FFFFFF"/>
                  </a:solidFill>
                </a:uFill>
                <a:latin typeface="Arial"/>
                <a:ea typeface="Arial"/>
                <a:hlinkClick r:id="rId4"/>
              </a:rPr>
              <a:t>3D Slicer</a:t>
            </a:r>
            <a:endParaRPr lang="en-US" sz="1800" b="0" strike="noStrike" spc="-1" dirty="0">
              <a:solidFill>
                <a:schemeClr val="bg1"/>
              </a:solidFill>
              <a:uFill>
                <a:solidFill>
                  <a:srgbClr val="FFFFFF"/>
                </a:solidFill>
              </a:uFill>
              <a:latin typeface="Arial"/>
            </a:endParaRPr>
          </a:p>
          <a:p>
            <a:pPr marL="360" algn="just">
              <a:lnSpc>
                <a:spcPct val="100000"/>
              </a:lnSpc>
              <a:buClr>
                <a:schemeClr val="bg1"/>
              </a:buClr>
              <a:buSzPct val="45000"/>
            </a:pPr>
            <a:r>
              <a:rPr lang="en-US" sz="1800" b="0" strike="noStrike" spc="-1" dirty="0">
                <a:solidFill>
                  <a:schemeClr val="bg1"/>
                </a:solidFill>
                <a:uFill>
                  <a:solidFill>
                    <a:srgbClr val="FFFFFF"/>
                  </a:solidFill>
                </a:uFill>
                <a:latin typeface="Arial"/>
                <a:ea typeface="Arial"/>
              </a:rPr>
              <a:t> </a:t>
            </a:r>
            <a:endParaRPr lang="en-US" sz="1800" b="0" strike="noStrike" spc="-1" dirty="0">
              <a:solidFill>
                <a:schemeClr val="bg1"/>
              </a:solidFill>
              <a:uFill>
                <a:solidFill>
                  <a:srgbClr val="FFFFFF"/>
                </a:solidFill>
              </a:uFill>
              <a:latin typeface="Arial"/>
            </a:endParaRPr>
          </a:p>
          <a:p>
            <a:pPr marL="216000" indent="-215640" algn="just">
              <a:lnSpc>
                <a:spcPct val="100000"/>
              </a:lnSpc>
              <a:buClr>
                <a:schemeClr val="bg1"/>
              </a:buClr>
              <a:buSzPct val="60000"/>
              <a:buFont typeface="Noto Sans Symbols"/>
              <a:buChar char="●"/>
            </a:pPr>
            <a:r>
              <a:rPr lang="en-US" sz="1800" b="0" strike="noStrike" spc="-1" dirty="0">
                <a:solidFill>
                  <a:schemeClr val="bg1"/>
                </a:solidFill>
                <a:uFill>
                  <a:solidFill>
                    <a:srgbClr val="FFFFFF"/>
                  </a:solidFill>
                </a:uFill>
                <a:latin typeface="Arial"/>
                <a:ea typeface="Arial"/>
              </a:rPr>
              <a:t>Forums:</a:t>
            </a:r>
            <a:endParaRPr lang="en-US" sz="1800" b="0" strike="noStrike" spc="-1" dirty="0">
              <a:solidFill>
                <a:schemeClr val="bg1"/>
              </a:solidFill>
              <a:uFill>
                <a:solidFill>
                  <a:srgbClr val="FFFFFF"/>
                </a:solidFill>
              </a:uFill>
              <a:latin typeface="Arial"/>
            </a:endParaRPr>
          </a:p>
          <a:p>
            <a:pPr marL="864000" lvl="3" indent="-216000" algn="just">
              <a:lnSpc>
                <a:spcPct val="100000"/>
              </a:lnSpc>
              <a:buClr>
                <a:schemeClr val="bg1"/>
              </a:buClr>
              <a:buSzPct val="45000"/>
              <a:buFont typeface="Wingdings" charset="2"/>
              <a:buChar char=""/>
            </a:pPr>
            <a:r>
              <a:rPr lang="en-US" sz="1800" b="0" u="sng" strike="noStrike" spc="-1" dirty="0">
                <a:solidFill>
                  <a:schemeClr val="bg1"/>
                </a:solidFill>
                <a:uFill>
                  <a:solidFill>
                    <a:srgbClr val="FFFFFF"/>
                  </a:solidFill>
                </a:uFill>
                <a:latin typeface="Arial"/>
                <a:ea typeface="Arial"/>
                <a:hlinkClick r:id="rId5"/>
              </a:rPr>
              <a:t>SlicerSALT</a:t>
            </a:r>
            <a:endParaRPr lang="en-US" sz="1800" b="0" strike="noStrike" spc="-1" dirty="0">
              <a:solidFill>
                <a:schemeClr val="bg1"/>
              </a:solidFill>
              <a:uFill>
                <a:solidFill>
                  <a:srgbClr val="FFFFFF"/>
                </a:solidFill>
              </a:uFill>
              <a:latin typeface="Arial"/>
            </a:endParaRPr>
          </a:p>
          <a:p>
            <a:pPr marL="864000" lvl="3" indent="-216000" algn="just">
              <a:lnSpc>
                <a:spcPct val="100000"/>
              </a:lnSpc>
              <a:buClr>
                <a:schemeClr val="bg1"/>
              </a:buClr>
              <a:buSzPct val="45000"/>
              <a:buFont typeface="Wingdings" charset="2"/>
              <a:buChar char=""/>
            </a:pPr>
            <a:r>
              <a:rPr lang="en-US" sz="1800" b="0" u="sng" strike="noStrike" spc="-1" dirty="0">
                <a:solidFill>
                  <a:schemeClr val="bg1"/>
                </a:solidFill>
                <a:uFill>
                  <a:solidFill>
                    <a:srgbClr val="FFFFFF"/>
                  </a:solidFill>
                </a:uFill>
                <a:latin typeface="Arial"/>
                <a:ea typeface="Arial"/>
                <a:hlinkClick r:id="rId6"/>
              </a:rPr>
              <a:t>3D Slicer</a:t>
            </a:r>
            <a:r>
              <a:rPr lang="en-US" sz="1800" b="0" strike="noStrike" spc="-1" dirty="0">
                <a:solidFill>
                  <a:schemeClr val="bg1"/>
                </a:solidFill>
                <a:uFill>
                  <a:solidFill>
                    <a:srgbClr val="FFFFFF"/>
                  </a:solidFill>
                </a:uFill>
                <a:latin typeface="Arial"/>
                <a:ea typeface="Arial"/>
              </a:rPr>
              <a:t> </a:t>
            </a:r>
            <a:endParaRPr lang="en-US" sz="1800" b="0" strike="noStrike" spc="-1" dirty="0">
              <a:solidFill>
                <a:schemeClr val="bg1"/>
              </a:solidFill>
              <a:uFill>
                <a:solidFill>
                  <a:srgbClr val="FFFFFF"/>
                </a:solidFill>
              </a:uFill>
              <a:latin typeface="Arial"/>
            </a:endParaRPr>
          </a:p>
          <a:p>
            <a:pPr marL="360" algn="just">
              <a:lnSpc>
                <a:spcPct val="100000"/>
              </a:lnSpc>
              <a:buClr>
                <a:schemeClr val="bg1"/>
              </a:buClr>
              <a:buSzPct val="45000"/>
            </a:pPr>
            <a:r>
              <a:rPr lang="en-US" sz="1800" b="0" strike="noStrike" spc="-1" dirty="0">
                <a:solidFill>
                  <a:schemeClr val="bg1"/>
                </a:solidFill>
                <a:uFill>
                  <a:solidFill>
                    <a:srgbClr val="FFFFFF"/>
                  </a:solidFill>
                </a:uFill>
                <a:latin typeface="Arial"/>
                <a:ea typeface="Arial"/>
              </a:rPr>
              <a:t> </a:t>
            </a:r>
            <a:endParaRPr lang="en-US" sz="1800" b="0" strike="noStrike" spc="-1" dirty="0">
              <a:solidFill>
                <a:schemeClr val="bg1"/>
              </a:solidFill>
              <a:uFill>
                <a:solidFill>
                  <a:srgbClr val="FFFFFF"/>
                </a:solidFill>
              </a:uFill>
              <a:latin typeface="Arial"/>
            </a:endParaRPr>
          </a:p>
          <a:p>
            <a:pPr marL="216000" indent="-215640" algn="just">
              <a:lnSpc>
                <a:spcPct val="100000"/>
              </a:lnSpc>
              <a:buClr>
                <a:schemeClr val="bg1"/>
              </a:buClr>
              <a:buSzPct val="60000"/>
              <a:buFont typeface="Noto Sans Symbols"/>
              <a:buChar char="●"/>
            </a:pPr>
            <a:r>
              <a:rPr lang="en-US" sz="1800" b="0" strike="noStrike" spc="-1" dirty="0">
                <a:solidFill>
                  <a:schemeClr val="bg1"/>
                </a:solidFill>
                <a:uFill>
                  <a:solidFill>
                    <a:srgbClr val="FFFFFF"/>
                  </a:solidFill>
                </a:uFill>
                <a:latin typeface="Arial"/>
                <a:ea typeface="Arial"/>
              </a:rPr>
              <a:t>For other remarks or questions, please email: </a:t>
            </a:r>
            <a:endParaRPr lang="en-US" sz="1800" b="0" strike="noStrike" spc="-1" dirty="0">
              <a:solidFill>
                <a:schemeClr val="bg1"/>
              </a:solidFill>
              <a:uFill>
                <a:solidFill>
                  <a:srgbClr val="FFFFFF"/>
                </a:solidFill>
              </a:uFill>
              <a:latin typeface="Arial"/>
            </a:endParaRPr>
          </a:p>
          <a:p>
            <a:pPr marL="216000" indent="-215640" algn="ctr">
              <a:lnSpc>
                <a:spcPct val="100000"/>
              </a:lnSpc>
              <a:buClr>
                <a:schemeClr val="bg1"/>
              </a:buClr>
              <a:buSzPct val="45000"/>
              <a:buFont typeface="Noto Sans Symbols"/>
              <a:buChar char="●"/>
            </a:pPr>
            <a:r>
              <a:rPr lang="en-US" sz="1800" b="0" strike="noStrike" spc="-1" dirty="0">
                <a:solidFill>
                  <a:schemeClr val="bg1"/>
                </a:solidFill>
                <a:uFill>
                  <a:solidFill>
                    <a:srgbClr val="FFFFFF"/>
                  </a:solidFill>
                </a:uFill>
                <a:latin typeface="Arial"/>
                <a:ea typeface="Arial"/>
              </a:rPr>
              <a:t>mahmoudm@cs.unc.edu</a:t>
            </a:r>
            <a:endParaRPr lang="en-US" sz="1800" b="0" strike="noStrike" spc="-1" dirty="0">
              <a:solidFill>
                <a:schemeClr val="bg1"/>
              </a:solidFill>
              <a:uFill>
                <a:solidFill>
                  <a:srgbClr val="FFFFFF"/>
                </a:solidFill>
              </a:uFill>
              <a:latin typeface="Arial"/>
            </a:endParaRPr>
          </a:p>
          <a:p>
            <a:pPr algn="just">
              <a:lnSpc>
                <a:spcPct val="100000"/>
              </a:lnSpc>
            </a:pPr>
            <a:endParaRPr lang="en-US" sz="1800" b="0" strike="noStrike" spc="-1" dirty="0">
              <a:solidFill>
                <a:schemeClr val="bg1"/>
              </a:solidFill>
              <a:uFill>
                <a:solidFill>
                  <a:srgbClr val="FFFFFF"/>
                </a:solidFill>
              </a:uFill>
              <a:latin typeface="Arial"/>
            </a:endParaRPr>
          </a:p>
          <a:p>
            <a:pPr algn="just">
              <a:lnSpc>
                <a:spcPct val="100000"/>
              </a:lnSpc>
            </a:pPr>
            <a:r>
              <a:rPr lang="en-US" sz="1800" b="0" strike="noStrike" spc="-1" dirty="0">
                <a:solidFill>
                  <a:schemeClr val="bg1"/>
                </a:solidFill>
                <a:uFill>
                  <a:solidFill>
                    <a:srgbClr val="FFFFFF"/>
                  </a:solidFill>
                </a:uFill>
                <a:latin typeface="Arial"/>
                <a:ea typeface="Arial"/>
              </a:rPr>
              <a:t> </a:t>
            </a:r>
            <a:endParaRPr lang="en-US" sz="1800" b="0" strike="noStrike" spc="-1" dirty="0">
              <a:solidFill>
                <a:schemeClr val="bg1"/>
              </a:solidFill>
              <a:uFill>
                <a:solidFill>
                  <a:srgbClr val="FFFFFF"/>
                </a:solidFill>
              </a:uFill>
              <a:latin typeface="Arial"/>
            </a:endParaRPr>
          </a:p>
          <a:p>
            <a:pPr algn="just">
              <a:lnSpc>
                <a:spcPct val="100000"/>
              </a:lnSpc>
            </a:pPr>
            <a:endParaRPr lang="en-US" sz="1800" b="0" strike="noStrike" spc="-1" dirty="0">
              <a:solidFill>
                <a:schemeClr val="bg1"/>
              </a:solidFill>
              <a:uFill>
                <a:solidFill>
                  <a:srgbClr val="FFFFFF"/>
                </a:solidFill>
              </a:uFill>
              <a:latin typeface="Arial"/>
            </a:endParaRPr>
          </a:p>
          <a:p>
            <a:pPr algn="just">
              <a:lnSpc>
                <a:spcPct val="100000"/>
              </a:lnSpc>
            </a:pPr>
            <a:endParaRPr lang="en-US" sz="1800" b="0" strike="noStrike" spc="-1" dirty="0">
              <a:solidFill>
                <a:schemeClr val="bg1"/>
              </a:solidFill>
              <a:uFill>
                <a:solidFill>
                  <a:srgbClr val="FFFFFF"/>
                </a:solidFill>
              </a:uFill>
              <a:latin typeface="Arial"/>
            </a:endParaRPr>
          </a:p>
          <a:p>
            <a:pPr algn="just">
              <a:lnSpc>
                <a:spcPct val="100000"/>
              </a:lnSpc>
            </a:pPr>
            <a:endParaRPr lang="en-US" sz="1800" b="0" strike="noStrike" spc="-1" dirty="0">
              <a:solidFill>
                <a:schemeClr val="bg1"/>
              </a:solidFill>
              <a:uFill>
                <a:solidFill>
                  <a:srgbClr val="FFFFFF"/>
                </a:solidFill>
              </a:uFill>
              <a:latin typeface="Arial"/>
            </a:endParaRPr>
          </a:p>
          <a:p>
            <a:pPr algn="just">
              <a:lnSpc>
                <a:spcPct val="100000"/>
              </a:lnSpc>
            </a:pPr>
            <a:r>
              <a:rPr lang="en-US" sz="1800" b="0" strike="noStrike" spc="-1" dirty="0">
                <a:solidFill>
                  <a:schemeClr val="bg1"/>
                </a:solidFill>
                <a:uFill>
                  <a:solidFill>
                    <a:srgbClr val="FFFFFF"/>
                  </a:solidFill>
                </a:uFill>
                <a:latin typeface="Arial"/>
                <a:ea typeface="Arial"/>
              </a:rPr>
              <a:t> </a:t>
            </a:r>
            <a:endParaRPr lang="en-US" sz="1800" b="0" strike="noStrike" spc="-1" dirty="0">
              <a:solidFill>
                <a:schemeClr val="bg1"/>
              </a:solidFill>
              <a:uFill>
                <a:solidFill>
                  <a:srgbClr val="FFFFFF"/>
                </a:solidFill>
              </a:uFill>
              <a:latin typeface="Arial"/>
            </a:endParaRPr>
          </a:p>
        </p:txBody>
      </p:sp>
      <p:pic>
        <p:nvPicPr>
          <p:cNvPr id="451" name="Picture 450"/>
          <p:cNvPicPr/>
          <p:nvPr/>
        </p:nvPicPr>
        <p:blipFill>
          <a:blip r:embed="rId7"/>
          <a:stretch/>
        </p:blipFill>
        <p:spPr>
          <a:xfrm>
            <a:off x="3901680" y="2995920"/>
            <a:ext cx="1676160" cy="1393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503997" y="2502233"/>
            <a:ext cx="9071280" cy="2755555"/>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600"/>
              </a:spcBef>
              <a:spcAft>
                <a:spcPts val="600"/>
              </a:spcAft>
            </a:pPr>
            <a:r>
              <a:rPr lang="en-US" sz="3200" dirty="0">
                <a:solidFill>
                  <a:schemeClr val="bg1"/>
                </a:solidFill>
              </a:rPr>
              <a:t>This module provides the following functions:</a:t>
            </a:r>
          </a:p>
          <a:p>
            <a:pPr marL="914400" lvl="1" indent="-457200">
              <a:buFont typeface="Arial" panose="020B0604020202020204" pitchFamily="34" charset="0"/>
              <a:buChar char="•"/>
            </a:pPr>
            <a:r>
              <a:rPr lang="en-US" sz="2800" dirty="0">
                <a:solidFill>
                  <a:schemeClr val="bg1"/>
                </a:solidFill>
              </a:rPr>
              <a:t>Model Fitting &amp; Hypothesis Testing </a:t>
            </a:r>
          </a:p>
          <a:p>
            <a:pPr marL="914400" lvl="1" indent="-457200">
              <a:buFont typeface="Arial" panose="020B0604020202020204" pitchFamily="34" charset="0"/>
              <a:buChar char="•"/>
            </a:pPr>
            <a:r>
              <a:rPr lang="en-US" sz="2800" dirty="0">
                <a:solidFill>
                  <a:schemeClr val="bg1"/>
                </a:solidFill>
              </a:rPr>
              <a:t>Visualize Statistical Results</a:t>
            </a:r>
          </a:p>
        </p:txBody>
      </p:sp>
      <p:sp>
        <p:nvSpPr>
          <p:cNvPr id="7" name="Title 1"/>
          <p:cNvSpPr txBox="1">
            <a:spLocks/>
          </p:cNvSpPr>
          <p:nvPr/>
        </p:nvSpPr>
        <p:spPr>
          <a:xfrm>
            <a:off x="491642" y="647305"/>
            <a:ext cx="9071280" cy="1261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pc="-1" dirty="0">
                <a:solidFill>
                  <a:srgbClr val="FFFFFF"/>
                </a:solidFill>
                <a:uFill>
                  <a:solidFill>
                    <a:srgbClr val="FFFFFF"/>
                  </a:solidFill>
                </a:uFill>
              </a:rPr>
              <a:t>Covariate Significance Testing</a:t>
            </a:r>
            <a:r>
              <a:rPr lang="en-US" sz="3200" spc="-1" dirty="0">
                <a:solidFill>
                  <a:srgbClr val="000000"/>
                </a:solidFill>
                <a:uFill>
                  <a:solidFill>
                    <a:srgbClr val="FFFFFF"/>
                  </a:solidFill>
                </a:uFill>
              </a:rPr>
              <a:t> </a:t>
            </a:r>
            <a:r>
              <a:rPr lang="en-US" sz="3200" dirty="0">
                <a:solidFill>
                  <a:schemeClr val="bg1"/>
                </a:solidFill>
              </a:rPr>
              <a:t>Description</a:t>
            </a:r>
          </a:p>
        </p:txBody>
      </p:sp>
    </p:spTree>
    <p:extLst>
      <p:ext uri="{BB962C8B-B14F-4D97-AF65-F5344CB8AC3E}">
        <p14:creationId xmlns:p14="http://schemas.microsoft.com/office/powerpoint/2010/main" val="989076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r>
              <a:rPr lang="en-US" sz="3200" b="0" strike="noStrike" spc="-1" dirty="0">
                <a:solidFill>
                  <a:srgbClr val="366092"/>
                </a:solidFill>
                <a:uFill>
                  <a:solidFill>
                    <a:srgbClr val="FFFFFF"/>
                  </a:solidFill>
                </a:uFill>
                <a:latin typeface="Arial"/>
                <a:ea typeface="Arial"/>
              </a:rPr>
              <a:t>Description of </a:t>
            </a:r>
            <a:r>
              <a:rPr lang="en-US" sz="3200" spc="-1" dirty="0">
                <a:solidFill>
                  <a:srgbClr val="366092"/>
                </a:solidFill>
                <a:uFill>
                  <a:solidFill>
                    <a:srgbClr val="FFFFFF"/>
                  </a:solidFill>
                </a:uFill>
                <a:latin typeface="Arial"/>
              </a:rPr>
              <a:t>Covariate Significance Testing</a:t>
            </a:r>
          </a:p>
        </p:txBody>
      </p:sp>
      <p:sp>
        <p:nvSpPr>
          <p:cNvPr id="115" name="CustomShape 3"/>
          <p:cNvSpPr/>
          <p:nvPr/>
        </p:nvSpPr>
        <p:spPr>
          <a:xfrm>
            <a:off x="457560" y="1616242"/>
            <a:ext cx="9051840" cy="4891680"/>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400" b="1" spc="-1" dirty="0">
                <a:solidFill>
                  <a:srgbClr val="595959"/>
                </a:solidFill>
                <a:uFill>
                  <a:solidFill>
                    <a:srgbClr val="FFFFFF"/>
                  </a:solidFill>
                </a:uFill>
                <a:ea typeface="Arial"/>
              </a:rPr>
              <a:t>Covariate Significance Testing </a:t>
            </a:r>
            <a:r>
              <a:rPr lang="en-US" sz="2400" spc="-1" dirty="0">
                <a:solidFill>
                  <a:srgbClr val="595959"/>
                </a:solidFill>
                <a:uFill>
                  <a:solidFill>
                    <a:srgbClr val="FFFFFF"/>
                  </a:solidFill>
                </a:uFill>
              </a:rPr>
              <a:t>provides an interface for MFSDA (Multivariate Functional Shape Data Analysis) method, which is a Python based tool for statistical shape analysis. </a:t>
            </a:r>
          </a:p>
          <a:p>
            <a:pPr algn="just">
              <a:lnSpc>
                <a:spcPct val="100000"/>
              </a:lnSpc>
            </a:pPr>
            <a:endParaRPr lang="en-US" sz="2400" spc="-1" dirty="0">
              <a:solidFill>
                <a:srgbClr val="595959"/>
              </a:solidFill>
              <a:uFill>
                <a:solidFill>
                  <a:srgbClr val="FFFFFF"/>
                </a:solidFill>
              </a:uFill>
            </a:endParaRPr>
          </a:p>
          <a:p>
            <a:pPr algn="just">
              <a:lnSpc>
                <a:spcPct val="100000"/>
              </a:lnSpc>
            </a:pPr>
            <a:r>
              <a:rPr lang="en-US" sz="2400" spc="-1" dirty="0">
                <a:solidFill>
                  <a:srgbClr val="595959"/>
                </a:solidFill>
                <a:uFill>
                  <a:solidFill>
                    <a:srgbClr val="FFFFFF"/>
                  </a:solidFill>
                </a:uFill>
              </a:rPr>
              <a:t>A multivariate varying coefficient model is introduced to build the association between the multivariate shape measurements and demographic information and other clinical variables. </a:t>
            </a:r>
          </a:p>
          <a:p>
            <a:pPr algn="just">
              <a:lnSpc>
                <a:spcPct val="100000"/>
              </a:lnSpc>
            </a:pPr>
            <a:endParaRPr lang="en-US" sz="2400" spc="-1" dirty="0">
              <a:solidFill>
                <a:srgbClr val="595959"/>
              </a:solidFill>
              <a:uFill>
                <a:solidFill>
                  <a:srgbClr val="FFFFFF"/>
                </a:solidFill>
              </a:uFill>
            </a:endParaRPr>
          </a:p>
          <a:p>
            <a:pPr algn="just">
              <a:lnSpc>
                <a:spcPct val="100000"/>
              </a:lnSpc>
            </a:pPr>
            <a:r>
              <a:rPr lang="en-US" sz="2400" spc="-1" dirty="0">
                <a:solidFill>
                  <a:srgbClr val="595959"/>
                </a:solidFill>
                <a:uFill>
                  <a:solidFill>
                    <a:srgbClr val="FFFFFF"/>
                  </a:solidFill>
                </a:uFill>
              </a:rPr>
              <a:t>Statistical inference, i.e., hypothesis testing, is also included in this tool, which can be used in investigating whether some covariates of interest are significantly associated with the shape information. The hypothesis testing results are further used in clustering based analysis, i.e., significant </a:t>
            </a:r>
            <a:r>
              <a:rPr lang="en-US" sz="2400" spc="-1" dirty="0" err="1">
                <a:solidFill>
                  <a:srgbClr val="595959"/>
                </a:solidFill>
                <a:uFill>
                  <a:solidFill>
                    <a:srgbClr val="FFFFFF"/>
                  </a:solidFill>
                </a:uFill>
              </a:rPr>
              <a:t>suregion</a:t>
            </a:r>
            <a:r>
              <a:rPr lang="en-US" sz="2400" spc="-1" dirty="0">
                <a:solidFill>
                  <a:srgbClr val="595959"/>
                </a:solidFill>
                <a:uFill>
                  <a:solidFill>
                    <a:srgbClr val="FFFFFF"/>
                  </a:solidFill>
                </a:uFill>
              </a:rPr>
              <a:t> detection.</a:t>
            </a:r>
          </a:p>
          <a:p>
            <a:pPr algn="just">
              <a:lnSpc>
                <a:spcPct val="100000"/>
              </a:lnSpc>
            </a:pPr>
            <a:r>
              <a:rPr lang="en-US" spc="-1" dirty="0">
                <a:solidFill>
                  <a:srgbClr val="595959"/>
                </a:solidFill>
                <a:uFill>
                  <a:solidFill>
                    <a:srgbClr val="FFFFFF"/>
                  </a:solidFill>
                </a:uFill>
              </a:rPr>
              <a:t> </a:t>
            </a:r>
          </a:p>
          <a:p>
            <a:pPr algn="just"/>
            <a:r>
              <a:rPr lang="en-US" spc="-1" dirty="0">
                <a:solidFill>
                  <a:srgbClr val="595959"/>
                </a:solidFill>
                <a:uFill>
                  <a:solidFill>
                    <a:srgbClr val="FFFFFF"/>
                  </a:solidFill>
                </a:uFill>
              </a:rPr>
              <a:t> </a:t>
            </a:r>
          </a:p>
          <a:p>
            <a:pPr algn="just">
              <a:lnSpc>
                <a:spcPct val="100000"/>
              </a:lnSpc>
            </a:pPr>
            <a:endParaRPr lang="en-US" b="0" strike="noStrike" spc="-1" dirty="0">
              <a:solidFill>
                <a:srgbClr val="000000"/>
              </a:solidFill>
              <a:uFill>
                <a:solidFill>
                  <a:srgbClr val="FFFFFF"/>
                </a:solidFill>
              </a:u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r>
              <a:rPr lang="en-US" sz="3200" spc="-1" dirty="0">
                <a:solidFill>
                  <a:srgbClr val="366092"/>
                </a:solidFill>
                <a:uFill>
                  <a:solidFill>
                    <a:srgbClr val="FFFFFF"/>
                  </a:solidFill>
                </a:uFill>
                <a:ea typeface="Arial"/>
              </a:rPr>
              <a:t>Description of Covariate Significance Testing</a:t>
            </a:r>
          </a:p>
        </p:txBody>
      </p:sp>
      <p:sp>
        <p:nvSpPr>
          <p:cNvPr id="24" name="CustomShape 2">
            <a:extLst>
              <a:ext uri="{FF2B5EF4-FFF2-40B4-BE49-F238E27FC236}">
                <a16:creationId xmlns:a16="http://schemas.microsoft.com/office/drawing/2014/main" id="{4D82E21B-7431-4BF6-AF31-258EE36D386A}"/>
              </a:ext>
            </a:extLst>
          </p:cNvPr>
          <p:cNvSpPr/>
          <p:nvPr/>
        </p:nvSpPr>
        <p:spPr>
          <a:xfrm>
            <a:off x="514392" y="2128901"/>
            <a:ext cx="9051840" cy="502560"/>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200" spc="-1" dirty="0">
                <a:solidFill>
                  <a:srgbClr val="595959"/>
                </a:solidFill>
                <a:uFill>
                  <a:solidFill>
                    <a:srgbClr val="FFFFFF"/>
                  </a:solidFill>
                </a:uFill>
                <a:latin typeface="Arial"/>
              </a:rPr>
              <a:t>The Covariate Significance Testing tool has of the following structure: </a:t>
            </a:r>
          </a:p>
          <a:p>
            <a:pPr algn="just">
              <a:lnSpc>
                <a:spcPct val="100000"/>
              </a:lnSpc>
            </a:pPr>
            <a:endParaRPr lang="en-US" sz="1800" b="0" strike="noStrike" spc="-1" dirty="0">
              <a:solidFill>
                <a:srgbClr val="000000"/>
              </a:solidFill>
              <a:uFill>
                <a:solidFill>
                  <a:srgbClr val="FFFFFF"/>
                </a:solidFill>
              </a:uFill>
              <a:latin typeface="Arial"/>
            </a:endParaRPr>
          </a:p>
        </p:txBody>
      </p:sp>
      <p:grpSp>
        <p:nvGrpSpPr>
          <p:cNvPr id="6" name="Group 5">
            <a:extLst>
              <a:ext uri="{FF2B5EF4-FFF2-40B4-BE49-F238E27FC236}">
                <a16:creationId xmlns:a16="http://schemas.microsoft.com/office/drawing/2014/main" id="{FE78A2FA-7BF7-C84F-B4EF-36944B30031F}"/>
              </a:ext>
            </a:extLst>
          </p:cNvPr>
          <p:cNvGrpSpPr/>
          <p:nvPr/>
        </p:nvGrpSpPr>
        <p:grpSpPr>
          <a:xfrm>
            <a:off x="602217" y="3014771"/>
            <a:ext cx="8876189" cy="3302484"/>
            <a:chOff x="602217" y="3131730"/>
            <a:chExt cx="8876189" cy="3302484"/>
          </a:xfrm>
        </p:grpSpPr>
        <p:sp>
          <p:nvSpPr>
            <p:cNvPr id="119" name="CustomShape 4"/>
            <p:cNvSpPr/>
            <p:nvPr/>
          </p:nvSpPr>
          <p:spPr>
            <a:xfrm>
              <a:off x="602217" y="4176233"/>
              <a:ext cx="8876189" cy="1196564"/>
            </a:xfrm>
            <a:prstGeom prst="rect">
              <a:avLst/>
            </a:prstGeom>
            <a:noFill/>
            <a:ln w="19080">
              <a:solidFill>
                <a:srgbClr val="3465A4"/>
              </a:solidFill>
              <a:round/>
            </a:ln>
          </p:spPr>
          <p:style>
            <a:lnRef idx="0">
              <a:scrgbClr r="0" g="0" b="0"/>
            </a:lnRef>
            <a:fillRef idx="0">
              <a:scrgbClr r="0" g="0" b="0"/>
            </a:fillRef>
            <a:effectRef idx="0">
              <a:scrgbClr r="0" g="0" b="0"/>
            </a:effectRef>
            <a:fontRef idx="minor"/>
          </p:style>
          <p:txBody>
            <a:bodyPr lIns="100800" tIns="55080" rIns="100800" bIns="55080"/>
            <a:lstStyle/>
            <a:p>
              <a:pPr algn="ctr">
                <a:spcBef>
                  <a:spcPts val="600"/>
                </a:spcBef>
                <a:spcAft>
                  <a:spcPts val="600"/>
                </a:spcAft>
              </a:pPr>
              <a:r>
                <a:rPr lang="en-US" i="1" spc="-1" dirty="0">
                  <a:solidFill>
                    <a:srgbClr val="595959"/>
                  </a:solidFill>
                  <a:uFill>
                    <a:solidFill>
                      <a:srgbClr val="FFFFFF"/>
                    </a:solidFill>
                  </a:uFill>
                  <a:ea typeface="Arial"/>
                </a:rPr>
                <a:t>Inputs: </a:t>
              </a:r>
              <a:r>
                <a:rPr lang="en-US" i="1" spc="-1" dirty="0">
                  <a:solidFill>
                    <a:srgbClr val="595959"/>
                  </a:solidFill>
                  <a:uFill>
                    <a:solidFill>
                      <a:srgbClr val="FFFFFF"/>
                    </a:solidFill>
                  </a:uFill>
                </a:rPr>
                <a:t>Surface Meshes + Covariate Matrix + Spherical Template + Shape Template </a:t>
              </a:r>
              <a:endParaRPr lang="en-US" b="0" u="sng" strike="noStrike" spc="-1" dirty="0">
                <a:solidFill>
                  <a:srgbClr val="595959"/>
                </a:solidFill>
                <a:uFill>
                  <a:solidFill>
                    <a:srgbClr val="FFFFFF"/>
                  </a:solidFill>
                </a:uFill>
                <a:latin typeface="Arial"/>
                <a:ea typeface="Arial"/>
              </a:endParaRPr>
            </a:p>
            <a:p>
              <a:pPr algn="ctr">
                <a:spcBef>
                  <a:spcPts val="600"/>
                </a:spcBef>
                <a:spcAft>
                  <a:spcPts val="600"/>
                </a:spcAft>
              </a:pPr>
              <a:r>
                <a:rPr lang="en-US" b="1" spc="-1" dirty="0">
                  <a:solidFill>
                    <a:srgbClr val="595959"/>
                  </a:solidFill>
                  <a:uFill>
                    <a:solidFill>
                      <a:srgbClr val="FFFFFF"/>
                    </a:solidFill>
                  </a:uFill>
                  <a:ea typeface="Arial"/>
                </a:rPr>
                <a:t>Covariate Significance Testing </a:t>
              </a:r>
              <a:r>
                <a:rPr lang="en-US" b="0" strike="noStrike" spc="-1" dirty="0">
                  <a:solidFill>
                    <a:srgbClr val="595959"/>
                  </a:solidFill>
                  <a:uFill>
                    <a:solidFill>
                      <a:srgbClr val="FFFFFF"/>
                    </a:solidFill>
                  </a:uFill>
                  <a:latin typeface="Arial"/>
                  <a:ea typeface="Arial"/>
                </a:rPr>
                <a:t>uses </a:t>
              </a:r>
              <a:r>
                <a:rPr lang="en-US" spc="-1" dirty="0" err="1">
                  <a:solidFill>
                    <a:srgbClr val="595959"/>
                  </a:solidFill>
                  <a:uFill>
                    <a:solidFill>
                      <a:srgbClr val="FFFFFF"/>
                    </a:solidFill>
                  </a:uFill>
                  <a:ea typeface="Arial"/>
                </a:rPr>
                <a:t>MFSDA_run</a:t>
              </a:r>
              <a:r>
                <a:rPr lang="en-US" spc="-1" dirty="0">
                  <a:solidFill>
                    <a:srgbClr val="595959"/>
                  </a:solidFill>
                  <a:uFill>
                    <a:solidFill>
                      <a:srgbClr val="FFFFFF"/>
                    </a:solidFill>
                  </a:uFill>
                  <a:ea typeface="Arial"/>
                </a:rPr>
                <a:t> &amp; </a:t>
              </a:r>
              <a:r>
                <a:rPr lang="en-US" spc="-1" dirty="0" err="1">
                  <a:solidFill>
                    <a:srgbClr val="595959"/>
                  </a:solidFill>
                  <a:uFill>
                    <a:solidFill>
                      <a:srgbClr val="FFFFFF"/>
                    </a:solidFill>
                  </a:uFill>
                  <a:ea typeface="Arial"/>
                </a:rPr>
                <a:t>MFSDA_createShapes</a:t>
              </a:r>
              <a:r>
                <a:rPr lang="en-US" spc="-1" dirty="0">
                  <a:solidFill>
                    <a:srgbClr val="595959"/>
                  </a:solidFill>
                  <a:uFill>
                    <a:solidFill>
                      <a:srgbClr val="FFFFFF"/>
                    </a:solidFill>
                  </a:uFill>
                  <a:ea typeface="Arial"/>
                </a:rPr>
                <a:t> </a:t>
              </a:r>
              <a:r>
                <a:rPr lang="en-US" b="0" strike="noStrike" spc="-1" dirty="0">
                  <a:solidFill>
                    <a:srgbClr val="595959"/>
                  </a:solidFill>
                  <a:uFill>
                    <a:solidFill>
                      <a:srgbClr val="FFFFFF"/>
                    </a:solidFill>
                  </a:uFill>
                  <a:latin typeface="Arial"/>
                  <a:ea typeface="Arial"/>
                </a:rPr>
                <a:t>CLIs</a:t>
              </a:r>
              <a:endParaRPr lang="en-US" b="0" strike="noStrike" spc="-1" dirty="0">
                <a:solidFill>
                  <a:srgbClr val="000000"/>
                </a:solidFill>
                <a:uFill>
                  <a:solidFill>
                    <a:srgbClr val="FFFFFF"/>
                  </a:solidFill>
                </a:uFill>
                <a:latin typeface="Arial"/>
              </a:endParaRPr>
            </a:p>
            <a:p>
              <a:pPr algn="ctr">
                <a:lnSpc>
                  <a:spcPct val="100000"/>
                </a:lnSpc>
              </a:pPr>
              <a:r>
                <a:rPr lang="en-US" b="0" i="1" strike="noStrike" spc="-1" dirty="0">
                  <a:solidFill>
                    <a:srgbClr val="595959"/>
                  </a:solidFill>
                  <a:uFill>
                    <a:solidFill>
                      <a:srgbClr val="FFFFFF"/>
                    </a:solidFill>
                  </a:uFill>
                  <a:latin typeface="Arial"/>
                  <a:ea typeface="Arial"/>
                </a:rPr>
                <a:t>Output: Fitted Model Parameters + P-Values + </a:t>
              </a:r>
              <a:r>
                <a:rPr lang="en-US" i="1" spc="-1" dirty="0">
                  <a:solidFill>
                    <a:srgbClr val="595959"/>
                  </a:solidFill>
                  <a:uFill>
                    <a:solidFill>
                      <a:srgbClr val="FFFFFF"/>
                    </a:solidFill>
                  </a:uFill>
                </a:rPr>
                <a:t>Shape Template Mesh with Scalars</a:t>
              </a:r>
              <a:endParaRPr lang="en-US" b="0" strike="noStrike" spc="-1" dirty="0">
                <a:solidFill>
                  <a:srgbClr val="000000"/>
                </a:solidFill>
                <a:uFill>
                  <a:solidFill>
                    <a:srgbClr val="FFFFFF"/>
                  </a:solidFill>
                </a:uFill>
                <a:latin typeface="Arial"/>
              </a:endParaRPr>
            </a:p>
            <a:p>
              <a:pPr algn="ctr">
                <a:lnSpc>
                  <a:spcPct val="100000"/>
                </a:lnSpc>
              </a:pPr>
              <a:endParaRPr lang="en-US" b="0" strike="noStrike" spc="-1" dirty="0">
                <a:solidFill>
                  <a:srgbClr val="000000"/>
                </a:solidFill>
                <a:uFill>
                  <a:solidFill>
                    <a:srgbClr val="FFFFFF"/>
                  </a:solidFill>
                </a:uFill>
                <a:latin typeface="Arial"/>
              </a:endParaRPr>
            </a:p>
          </p:txBody>
        </p:sp>
        <p:sp>
          <p:nvSpPr>
            <p:cNvPr id="3" name="Left Brace 2">
              <a:extLst>
                <a:ext uri="{FF2B5EF4-FFF2-40B4-BE49-F238E27FC236}">
                  <a16:creationId xmlns:a16="http://schemas.microsoft.com/office/drawing/2014/main" id="{F33025AC-5867-5D45-B3B4-6EDA83403720}"/>
                </a:ext>
              </a:extLst>
            </p:cNvPr>
            <p:cNvSpPr/>
            <p:nvPr/>
          </p:nvSpPr>
          <p:spPr>
            <a:xfrm rot="5400000">
              <a:off x="3231812" y="2258426"/>
              <a:ext cx="146558" cy="3470441"/>
            </a:xfrm>
            <a:prstGeom prst="leftBrace">
              <a:avLst/>
            </a:prstGeom>
            <a:ln w="254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2C34AF83-1DDE-1644-B091-5A2ED0BC0015}"/>
                </a:ext>
              </a:extLst>
            </p:cNvPr>
            <p:cNvSpPr/>
            <p:nvPr/>
          </p:nvSpPr>
          <p:spPr>
            <a:xfrm rot="5400000">
              <a:off x="6268678" y="3053029"/>
              <a:ext cx="157918" cy="1892595"/>
            </a:xfrm>
            <a:prstGeom prst="leftBrace">
              <a:avLst/>
            </a:prstGeom>
            <a:ln w="254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163CA00D-8425-774A-B7E6-08B1D6CDA649}"/>
                </a:ext>
              </a:extLst>
            </p:cNvPr>
            <p:cNvSpPr/>
            <p:nvPr/>
          </p:nvSpPr>
          <p:spPr>
            <a:xfrm rot="5400000">
              <a:off x="8279824" y="3187866"/>
              <a:ext cx="157918" cy="1600200"/>
            </a:xfrm>
            <a:prstGeom prst="leftBrace">
              <a:avLst/>
            </a:prstGeom>
            <a:ln w="254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9F9D12D9-9FD0-5C4D-9FE6-510999D391CD}"/>
                </a:ext>
              </a:extLst>
            </p:cNvPr>
            <p:cNvGrpSpPr/>
            <p:nvPr/>
          </p:nvGrpSpPr>
          <p:grpSpPr>
            <a:xfrm>
              <a:off x="1572275" y="3131730"/>
              <a:ext cx="7732806" cy="763551"/>
              <a:chOff x="1572275" y="3067932"/>
              <a:chExt cx="7732806" cy="763551"/>
            </a:xfrm>
          </p:grpSpPr>
          <p:sp>
            <p:nvSpPr>
              <p:cNvPr id="11" name="CustomShape 2">
                <a:extLst>
                  <a:ext uri="{FF2B5EF4-FFF2-40B4-BE49-F238E27FC236}">
                    <a16:creationId xmlns:a16="http://schemas.microsoft.com/office/drawing/2014/main" id="{182876EC-C63C-EC4E-A036-11A242A79C15}"/>
                  </a:ext>
                </a:extLst>
              </p:cNvPr>
              <p:cNvSpPr/>
              <p:nvPr/>
            </p:nvSpPr>
            <p:spPr>
              <a:xfrm>
                <a:off x="1572275" y="3070229"/>
                <a:ext cx="3470442" cy="709608"/>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spc="-1" dirty="0">
                    <a:solidFill>
                      <a:srgbClr val="595959"/>
                    </a:solidFill>
                    <a:uFill>
                      <a:solidFill>
                        <a:srgbClr val="FFFFFF"/>
                      </a:solidFill>
                    </a:uFill>
                    <a:latin typeface="Arial"/>
                  </a:rPr>
                  <a:t>A single CSV file containing the location of the surface meshes and the corresponding covariates to be tested</a:t>
                </a:r>
              </a:p>
            </p:txBody>
          </p:sp>
          <p:sp>
            <p:nvSpPr>
              <p:cNvPr id="14" name="CustomShape 2">
                <a:extLst>
                  <a:ext uri="{FF2B5EF4-FFF2-40B4-BE49-F238E27FC236}">
                    <a16:creationId xmlns:a16="http://schemas.microsoft.com/office/drawing/2014/main" id="{3F37998A-FA66-A34F-AF9D-B329277DC874}"/>
                  </a:ext>
                </a:extLst>
              </p:cNvPr>
              <p:cNvSpPr/>
              <p:nvPr/>
            </p:nvSpPr>
            <p:spPr>
              <a:xfrm>
                <a:off x="5401338" y="3070229"/>
                <a:ext cx="1892597" cy="709608"/>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spc="-1" dirty="0">
                    <a:solidFill>
                      <a:srgbClr val="595959"/>
                    </a:solidFill>
                    <a:uFill>
                      <a:solidFill>
                        <a:srgbClr val="FFFFFF"/>
                      </a:solidFill>
                    </a:uFill>
                    <a:latin typeface="Arial"/>
                  </a:rPr>
                  <a:t>A VTK file providing a common coordinates for input surfaces</a:t>
                </a:r>
              </a:p>
            </p:txBody>
          </p:sp>
          <p:sp>
            <p:nvSpPr>
              <p:cNvPr id="16" name="CustomShape 2">
                <a:extLst>
                  <a:ext uri="{FF2B5EF4-FFF2-40B4-BE49-F238E27FC236}">
                    <a16:creationId xmlns:a16="http://schemas.microsoft.com/office/drawing/2014/main" id="{D331BD4F-1DA7-BE41-859F-1FE6A1583E77}"/>
                  </a:ext>
                </a:extLst>
              </p:cNvPr>
              <p:cNvSpPr/>
              <p:nvPr/>
            </p:nvSpPr>
            <p:spPr>
              <a:xfrm>
                <a:off x="7412485" y="3067932"/>
                <a:ext cx="1892596" cy="763551"/>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spc="-1" dirty="0">
                    <a:solidFill>
                      <a:srgbClr val="595959"/>
                    </a:solidFill>
                    <a:uFill>
                      <a:solidFill>
                        <a:srgbClr val="FFFFFF"/>
                      </a:solidFill>
                    </a:uFill>
                    <a:latin typeface="Arial"/>
                  </a:rPr>
                  <a:t>A VTK file providing a shape template for visualizing p-values</a:t>
                </a:r>
              </a:p>
            </p:txBody>
          </p:sp>
        </p:grpSp>
        <p:sp>
          <p:nvSpPr>
            <p:cNvPr id="18" name="Left Brace 17">
              <a:extLst>
                <a:ext uri="{FF2B5EF4-FFF2-40B4-BE49-F238E27FC236}">
                  <a16:creationId xmlns:a16="http://schemas.microsoft.com/office/drawing/2014/main" id="{0361A459-2A67-BB45-A093-00650BDA1D86}"/>
                </a:ext>
              </a:extLst>
            </p:cNvPr>
            <p:cNvSpPr/>
            <p:nvPr/>
          </p:nvSpPr>
          <p:spPr>
            <a:xfrm rot="16200000" flipV="1">
              <a:off x="2828319" y="4458103"/>
              <a:ext cx="146558" cy="2194560"/>
            </a:xfrm>
            <a:prstGeom prst="leftBrace">
              <a:avLst/>
            </a:prstGeom>
            <a:ln w="254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CustomShape 2">
              <a:extLst>
                <a:ext uri="{FF2B5EF4-FFF2-40B4-BE49-F238E27FC236}">
                  <a16:creationId xmlns:a16="http://schemas.microsoft.com/office/drawing/2014/main" id="{947A68C3-F338-5F44-9C6B-40AB677B3432}"/>
                </a:ext>
              </a:extLst>
            </p:cNvPr>
            <p:cNvSpPr/>
            <p:nvPr/>
          </p:nvSpPr>
          <p:spPr>
            <a:xfrm>
              <a:off x="1883603" y="5653749"/>
              <a:ext cx="2035990" cy="780465"/>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spc="-1" dirty="0">
                  <a:solidFill>
                    <a:srgbClr val="595959"/>
                  </a:solidFill>
                  <a:uFill>
                    <a:solidFill>
                      <a:srgbClr val="FFFFFF"/>
                    </a:solidFill>
                  </a:uFill>
                  <a:latin typeface="Arial"/>
                </a:rPr>
                <a:t>A JSON file containing the parameters of the fitted statistical model</a:t>
              </a:r>
            </a:p>
          </p:txBody>
        </p:sp>
        <p:sp>
          <p:nvSpPr>
            <p:cNvPr id="21" name="Left Brace 20">
              <a:extLst>
                <a:ext uri="{FF2B5EF4-FFF2-40B4-BE49-F238E27FC236}">
                  <a16:creationId xmlns:a16="http://schemas.microsoft.com/office/drawing/2014/main" id="{147E9B9C-0532-9740-83D6-C5486AB78587}"/>
                </a:ext>
              </a:extLst>
            </p:cNvPr>
            <p:cNvSpPr/>
            <p:nvPr/>
          </p:nvSpPr>
          <p:spPr>
            <a:xfrm rot="16200000" flipV="1">
              <a:off x="4834507" y="5007432"/>
              <a:ext cx="146558" cy="1097280"/>
            </a:xfrm>
            <a:prstGeom prst="leftBrace">
              <a:avLst/>
            </a:prstGeom>
            <a:ln w="254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CustomShape 2">
              <a:extLst>
                <a:ext uri="{FF2B5EF4-FFF2-40B4-BE49-F238E27FC236}">
                  <a16:creationId xmlns:a16="http://schemas.microsoft.com/office/drawing/2014/main" id="{90570B7B-B43B-D746-A43F-FC47554C53BC}"/>
                </a:ext>
              </a:extLst>
            </p:cNvPr>
            <p:cNvSpPr/>
            <p:nvPr/>
          </p:nvSpPr>
          <p:spPr>
            <a:xfrm>
              <a:off x="4094394" y="5653749"/>
              <a:ext cx="1626783" cy="780465"/>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spc="-1" dirty="0">
                  <a:solidFill>
                    <a:srgbClr val="595959"/>
                  </a:solidFill>
                  <a:uFill>
                    <a:solidFill>
                      <a:srgbClr val="FFFFFF"/>
                    </a:solidFill>
                  </a:uFill>
                  <a:latin typeface="Arial"/>
                </a:rPr>
                <a:t>A JSON file containing the resultant p</a:t>
              </a:r>
              <a:r>
                <a:rPr lang="en-US" sz="1400" spc="-1" dirty="0">
                  <a:solidFill>
                    <a:srgbClr val="595959"/>
                  </a:solidFill>
                  <a:uFill>
                    <a:solidFill>
                      <a:srgbClr val="FFFFFF"/>
                    </a:solidFill>
                  </a:uFill>
                </a:rPr>
                <a:t>-values</a:t>
              </a:r>
              <a:endParaRPr lang="en-US" sz="1400" spc="-1" dirty="0">
                <a:solidFill>
                  <a:srgbClr val="595959"/>
                </a:solidFill>
                <a:uFill>
                  <a:solidFill>
                    <a:srgbClr val="FFFFFF"/>
                  </a:solidFill>
                </a:uFill>
                <a:latin typeface="Arial"/>
              </a:endParaRPr>
            </a:p>
          </p:txBody>
        </p:sp>
        <p:sp>
          <p:nvSpPr>
            <p:cNvPr id="23" name="Left Brace 22">
              <a:extLst>
                <a:ext uri="{FF2B5EF4-FFF2-40B4-BE49-F238E27FC236}">
                  <a16:creationId xmlns:a16="http://schemas.microsoft.com/office/drawing/2014/main" id="{AAF8F7A5-BE24-DE4B-AB19-DEE8ACB7A206}"/>
                </a:ext>
              </a:extLst>
            </p:cNvPr>
            <p:cNvSpPr/>
            <p:nvPr/>
          </p:nvSpPr>
          <p:spPr>
            <a:xfrm rot="16200000" flipV="1">
              <a:off x="7385258" y="3818022"/>
              <a:ext cx="146558" cy="3474720"/>
            </a:xfrm>
            <a:prstGeom prst="leftBrace">
              <a:avLst/>
            </a:prstGeom>
            <a:ln w="2540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CustomShape 2">
              <a:extLst>
                <a:ext uri="{FF2B5EF4-FFF2-40B4-BE49-F238E27FC236}">
                  <a16:creationId xmlns:a16="http://schemas.microsoft.com/office/drawing/2014/main" id="{CCC70B87-42C8-154B-88A2-8000F1EB74C9}"/>
                </a:ext>
              </a:extLst>
            </p:cNvPr>
            <p:cNvSpPr/>
            <p:nvPr/>
          </p:nvSpPr>
          <p:spPr>
            <a:xfrm>
              <a:off x="5721177" y="5653749"/>
              <a:ext cx="3474720" cy="780465"/>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en-US" sz="1400" spc="-1" dirty="0">
                  <a:solidFill>
                    <a:srgbClr val="595959"/>
                  </a:solidFill>
                  <a:uFill>
                    <a:solidFill>
                      <a:srgbClr val="FFFFFF"/>
                    </a:solidFill>
                  </a:uFill>
                  <a:latin typeface="Arial"/>
                </a:rPr>
                <a:t>A VTK file of the input shape template with fitted model parameters and p-values </a:t>
              </a:r>
              <a:r>
                <a:rPr lang="en-US" sz="1400" spc="-1" dirty="0">
                  <a:solidFill>
                    <a:srgbClr val="595959"/>
                  </a:solidFill>
                  <a:uFill>
                    <a:solidFill>
                      <a:srgbClr val="FFFFFF"/>
                    </a:solidFill>
                  </a:uFill>
                </a:rPr>
                <a:t>as point data scalars for visualization</a:t>
              </a:r>
              <a:endParaRPr lang="en-US" sz="1400" spc="-1" dirty="0">
                <a:solidFill>
                  <a:srgbClr val="595959"/>
                </a:solidFill>
                <a:uFill>
                  <a:solidFill>
                    <a:srgbClr val="FFFFFF"/>
                  </a:solidFill>
                </a:uFill>
                <a:latin typeface="Arial"/>
              </a:endParaRPr>
            </a:p>
          </p:txBody>
        </p:sp>
      </p:grpSp>
    </p:spTree>
    <p:extLst>
      <p:ext uri="{BB962C8B-B14F-4D97-AF65-F5344CB8AC3E}">
        <p14:creationId xmlns:p14="http://schemas.microsoft.com/office/powerpoint/2010/main" val="3462009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491642" y="647305"/>
            <a:ext cx="9071280" cy="12618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Installation of Covariate Significance Testing Tool</a:t>
            </a:r>
          </a:p>
        </p:txBody>
      </p:sp>
      <p:sp>
        <p:nvSpPr>
          <p:cNvPr id="4" name="Title 1"/>
          <p:cNvSpPr txBox="1">
            <a:spLocks/>
          </p:cNvSpPr>
          <p:nvPr/>
        </p:nvSpPr>
        <p:spPr>
          <a:xfrm>
            <a:off x="491642" y="1909105"/>
            <a:ext cx="9071280" cy="457200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00000"/>
              </a:lnSpc>
              <a:buSzPct val="60000"/>
            </a:pPr>
            <a:r>
              <a:rPr lang="en-US" sz="2400" spc="-1" dirty="0">
                <a:solidFill>
                  <a:schemeClr val="bg1"/>
                </a:solidFill>
                <a:uFill>
                  <a:solidFill>
                    <a:srgbClr val="FFFFFF"/>
                  </a:solidFill>
                </a:uFill>
                <a:ea typeface="Arial"/>
              </a:rPr>
              <a:t>Covariate Significance Testing tool can be used with </a:t>
            </a:r>
            <a:r>
              <a:rPr lang="en-US" sz="2400" b="1" spc="-1" dirty="0" err="1">
                <a:solidFill>
                  <a:schemeClr val="bg1"/>
                </a:solidFill>
                <a:uFill>
                  <a:solidFill>
                    <a:srgbClr val="FFFFFF"/>
                  </a:solidFill>
                </a:uFill>
                <a:ea typeface="Arial"/>
              </a:rPr>
              <a:t>SlicerSALT</a:t>
            </a:r>
            <a:r>
              <a:rPr lang="en-US" sz="2400" spc="-1" dirty="0">
                <a:solidFill>
                  <a:schemeClr val="bg1"/>
                </a:solidFill>
                <a:uFill>
                  <a:solidFill>
                    <a:srgbClr val="FFFFFF"/>
                  </a:solidFill>
                </a:uFill>
                <a:ea typeface="Arial"/>
              </a:rPr>
              <a:t> platform as a </a:t>
            </a:r>
            <a:r>
              <a:rPr lang="en-US" sz="2400" u="sng" spc="-1" dirty="0">
                <a:solidFill>
                  <a:schemeClr val="bg1"/>
                </a:solidFill>
                <a:uFill>
                  <a:solidFill>
                    <a:srgbClr val="FFFFFF"/>
                  </a:solidFill>
                </a:uFill>
                <a:ea typeface="Arial"/>
              </a:rPr>
              <a:t>module</a:t>
            </a:r>
            <a:r>
              <a:rPr lang="en-US" sz="2400" spc="-1" dirty="0">
                <a:solidFill>
                  <a:schemeClr val="bg1"/>
                </a:solidFill>
                <a:uFill>
                  <a:solidFill>
                    <a:srgbClr val="FFFFFF"/>
                  </a:solidFill>
                </a:uFill>
                <a:ea typeface="Arial"/>
              </a:rPr>
              <a:t>, which is the dissemination vehicle of powerful shape analysis methodology. This software is a light-weight, customized version of 3D Slicer. </a:t>
            </a:r>
            <a:endParaRPr lang="en-US" spc="-1" dirty="0">
              <a:solidFill>
                <a:schemeClr val="bg1"/>
              </a:solidFill>
              <a:uFill>
                <a:solidFill>
                  <a:srgbClr val="FFFFFF"/>
                </a:solidFill>
              </a:uFill>
            </a:endParaRPr>
          </a:p>
        </p:txBody>
      </p:sp>
    </p:spTree>
    <p:extLst>
      <p:ext uri="{BB962C8B-B14F-4D97-AF65-F5344CB8AC3E}">
        <p14:creationId xmlns:p14="http://schemas.microsoft.com/office/powerpoint/2010/main" val="167827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182880" y="380880"/>
            <a:ext cx="978372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r>
              <a:rPr lang="en-US" sz="3200" spc="-1" dirty="0">
                <a:solidFill>
                  <a:srgbClr val="366092"/>
                </a:solidFill>
                <a:uFill>
                  <a:solidFill>
                    <a:srgbClr val="FFFFFF"/>
                  </a:solidFill>
                </a:uFill>
                <a:ea typeface="Arial"/>
              </a:rPr>
              <a:t>Covariate Significance Testing </a:t>
            </a:r>
            <a:r>
              <a:rPr lang="en-US" sz="3200" b="0" strike="noStrike" spc="-1" dirty="0">
                <a:solidFill>
                  <a:srgbClr val="366092"/>
                </a:solidFill>
                <a:uFill>
                  <a:solidFill>
                    <a:srgbClr val="FFFFFF"/>
                  </a:solidFill>
                </a:uFill>
                <a:latin typeface="Arial"/>
                <a:ea typeface="Arial"/>
              </a:rPr>
              <a:t>Installation on </a:t>
            </a:r>
            <a:r>
              <a:rPr lang="en-US" sz="3200" b="0" strike="noStrike" spc="-1" dirty="0" err="1">
                <a:solidFill>
                  <a:srgbClr val="366092"/>
                </a:solidFill>
                <a:uFill>
                  <a:solidFill>
                    <a:srgbClr val="FFFFFF"/>
                  </a:solidFill>
                </a:uFill>
                <a:latin typeface="Arial"/>
                <a:ea typeface="Arial"/>
              </a:rPr>
              <a:t>SlicerSALT</a:t>
            </a:r>
            <a:endParaRPr lang="en-US" sz="3200" b="0" strike="noStrike" spc="-1" dirty="0">
              <a:solidFill>
                <a:srgbClr val="000000"/>
              </a:solidFill>
              <a:uFill>
                <a:solidFill>
                  <a:srgbClr val="FFFFFF"/>
                </a:solidFill>
              </a:uFill>
              <a:latin typeface="Arial"/>
            </a:endParaRPr>
          </a:p>
        </p:txBody>
      </p:sp>
      <p:sp>
        <p:nvSpPr>
          <p:cNvPr id="221" name="CustomShape 2"/>
          <p:cNvSpPr/>
          <p:nvPr/>
        </p:nvSpPr>
        <p:spPr>
          <a:xfrm>
            <a:off x="514080" y="1613880"/>
            <a:ext cx="9051840" cy="1346896"/>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400" b="0" strike="noStrike" spc="-1" dirty="0">
                <a:solidFill>
                  <a:srgbClr val="595959"/>
                </a:solidFill>
                <a:uFill>
                  <a:solidFill>
                    <a:srgbClr val="FFFFFF"/>
                  </a:solidFill>
                </a:uFill>
                <a:latin typeface="Arial"/>
                <a:ea typeface="Arial"/>
              </a:rPr>
              <a:t>Download the </a:t>
            </a:r>
            <a:r>
              <a:rPr lang="en-US" sz="2400" b="0" strike="noStrike" spc="-1" dirty="0" err="1">
                <a:solidFill>
                  <a:srgbClr val="595959"/>
                </a:solidFill>
                <a:uFill>
                  <a:solidFill>
                    <a:srgbClr val="FFFFFF"/>
                  </a:solidFill>
                </a:uFill>
                <a:latin typeface="Arial"/>
                <a:ea typeface="Arial"/>
              </a:rPr>
              <a:t>SlicerSALT</a:t>
            </a:r>
            <a:r>
              <a:rPr lang="en-US" sz="2400" b="0" strike="noStrike" spc="-1" dirty="0">
                <a:solidFill>
                  <a:srgbClr val="595959"/>
                </a:solidFill>
                <a:uFill>
                  <a:solidFill>
                    <a:srgbClr val="FFFFFF"/>
                  </a:solidFill>
                </a:uFill>
                <a:latin typeface="Arial"/>
                <a:ea typeface="Arial"/>
              </a:rPr>
              <a:t> packages for your respective operating system from the </a:t>
            </a:r>
            <a:r>
              <a:rPr lang="en-US" sz="2400" b="0" u="sng" strike="noStrike" spc="-1" dirty="0">
                <a:solidFill>
                  <a:srgbClr val="0000FF"/>
                </a:solidFill>
                <a:uFill>
                  <a:solidFill>
                    <a:srgbClr val="FFFFFF"/>
                  </a:solidFill>
                </a:uFill>
                <a:latin typeface="Arial"/>
                <a:ea typeface="Arial"/>
                <a:hlinkClick r:id="rId2"/>
              </a:rPr>
              <a:t>SlicerSALT website</a:t>
            </a:r>
            <a:r>
              <a:rPr lang="en-US" sz="2400" b="0" strike="noStrike" spc="-1" dirty="0">
                <a:solidFill>
                  <a:srgbClr val="595959"/>
                </a:solidFill>
                <a:uFill>
                  <a:solidFill>
                    <a:srgbClr val="FFFFFF"/>
                  </a:solidFill>
                </a:uFill>
                <a:latin typeface="Arial"/>
                <a:ea typeface="Arial"/>
              </a:rPr>
              <a:t> and install it. </a:t>
            </a:r>
            <a:r>
              <a:rPr lang="en-US" sz="2400" spc="-1" dirty="0">
                <a:solidFill>
                  <a:srgbClr val="595959"/>
                </a:solidFill>
                <a:uFill>
                  <a:solidFill>
                    <a:srgbClr val="FFFFFF"/>
                  </a:solidFill>
                </a:uFill>
                <a:ea typeface="Arial"/>
              </a:rPr>
              <a:t>Covariate Significance Testing </a:t>
            </a:r>
            <a:r>
              <a:rPr lang="en-US" sz="2400" b="0" strike="noStrike" spc="-1" dirty="0">
                <a:solidFill>
                  <a:srgbClr val="595959"/>
                </a:solidFill>
                <a:uFill>
                  <a:solidFill>
                    <a:srgbClr val="FFFFFF"/>
                  </a:solidFill>
                </a:uFill>
                <a:latin typeface="Arial"/>
                <a:ea typeface="Arial"/>
              </a:rPr>
              <a:t>will be ready to use </a:t>
            </a:r>
            <a:r>
              <a:rPr lang="en-US" sz="2400" spc="-1" dirty="0">
                <a:solidFill>
                  <a:srgbClr val="595959"/>
                </a:solidFill>
                <a:uFill>
                  <a:solidFill>
                    <a:srgbClr val="FFFFFF"/>
                  </a:solidFill>
                </a:uFill>
                <a:latin typeface="Arial"/>
                <a:ea typeface="Arial"/>
              </a:rPr>
              <a:t>as a </a:t>
            </a:r>
            <a:r>
              <a:rPr lang="en-US" sz="2400" spc="-1" dirty="0">
                <a:solidFill>
                  <a:srgbClr val="595959"/>
                </a:solidFill>
                <a:uFill>
                  <a:solidFill>
                    <a:srgbClr val="FFFFFF"/>
                  </a:solidFill>
                </a:uFill>
                <a:ea typeface="Arial"/>
              </a:rPr>
              <a:t>module.</a:t>
            </a:r>
            <a:endParaRPr lang="en-US" sz="1800" b="0" strike="noStrike" spc="-1" dirty="0">
              <a:solidFill>
                <a:srgbClr val="000000"/>
              </a:solidFill>
              <a:uFill>
                <a:solidFill>
                  <a:srgbClr val="FFFFFF"/>
                </a:solidFill>
              </a:uFill>
              <a:latin typeface="Arial"/>
            </a:endParaRPr>
          </a:p>
          <a:p>
            <a:pPr algn="just">
              <a:lnSpc>
                <a:spcPct val="100000"/>
              </a:lnSpc>
            </a:pPr>
            <a:endParaRPr lang="en-US" sz="1800" b="0" strike="noStrike" spc="-1" dirty="0">
              <a:solidFill>
                <a:srgbClr val="000000"/>
              </a:solidFill>
              <a:uFill>
                <a:solidFill>
                  <a:srgbClr val="FFFFFF"/>
                </a:solidFill>
              </a:uFill>
              <a:latin typeface="Arial"/>
            </a:endParaRPr>
          </a:p>
        </p:txBody>
      </p:sp>
      <p:pic>
        <p:nvPicPr>
          <p:cNvPr id="222" name="Shape 211"/>
          <p:cNvPicPr/>
          <p:nvPr/>
        </p:nvPicPr>
        <p:blipFill>
          <a:blip r:embed="rId3"/>
          <a:stretch/>
        </p:blipFill>
        <p:spPr>
          <a:xfrm>
            <a:off x="108122" y="3334320"/>
            <a:ext cx="5029200" cy="2517840"/>
          </a:xfrm>
          <a:prstGeom prst="rect">
            <a:avLst/>
          </a:prstGeom>
          <a:ln>
            <a:noFill/>
          </a:ln>
          <a:effectLst>
            <a:outerShdw blurRad="292100" dist="139700" dir="2700000" algn="tl" rotWithShape="0">
              <a:srgbClr val="333333">
                <a:alpha val="65000"/>
              </a:srgbClr>
            </a:outerShdw>
          </a:effectLst>
        </p:spPr>
      </p:pic>
      <p:sp>
        <p:nvSpPr>
          <p:cNvPr id="223" name="CustomShape 3"/>
          <p:cNvSpPr/>
          <p:nvPr/>
        </p:nvSpPr>
        <p:spPr>
          <a:xfrm rot="10800000">
            <a:off x="4605047" y="3666483"/>
            <a:ext cx="273960" cy="365400"/>
          </a:xfrm>
          <a:custGeom>
            <a:avLst/>
            <a:gdLst/>
            <a:ahLst/>
            <a:cxnLst/>
            <a:rect l="l" t="t" r="r" b="b"/>
            <a:pathLst>
              <a:path w="21600" h="21600">
                <a:moveTo>
                  <a:pt x="0" y="0"/>
                </a:moveTo>
                <a:lnTo>
                  <a:pt x="21600" y="21600"/>
                </a:lnTo>
              </a:path>
            </a:pathLst>
          </a:custGeom>
          <a:noFill/>
          <a:ln w="28440">
            <a:solidFill>
              <a:srgbClr val="FF3300"/>
            </a:solidFill>
            <a:round/>
            <a:tailEnd type="stealth" w="med" len="med"/>
          </a:ln>
        </p:spPr>
        <p:style>
          <a:lnRef idx="0">
            <a:scrgbClr r="0" g="0" b="0"/>
          </a:lnRef>
          <a:fillRef idx="0">
            <a:scrgbClr r="0" g="0" b="0"/>
          </a:fillRef>
          <a:effectRef idx="0">
            <a:scrgbClr r="0" g="0" b="0"/>
          </a:effectRef>
          <a:fontRef idx="minor"/>
        </p:style>
      </p:sp>
      <p:sp>
        <p:nvSpPr>
          <p:cNvPr id="224" name="CustomShape 4"/>
          <p:cNvSpPr/>
          <p:nvPr/>
        </p:nvSpPr>
        <p:spPr>
          <a:xfrm>
            <a:off x="4421987" y="3401630"/>
            <a:ext cx="640080" cy="209520"/>
          </a:xfrm>
          <a:prstGeom prst="ellipse">
            <a:avLst/>
          </a:prstGeom>
          <a:noFill/>
          <a:ln w="9360">
            <a:solidFill>
              <a:srgbClr val="FF0000"/>
            </a:solidFill>
            <a:round/>
          </a:ln>
        </p:spPr>
        <p:style>
          <a:lnRef idx="0">
            <a:scrgbClr r="0" g="0" b="0"/>
          </a:lnRef>
          <a:fillRef idx="0">
            <a:scrgbClr r="0" g="0" b="0"/>
          </a:fillRef>
          <a:effectRef idx="0">
            <a:scrgbClr r="0" g="0" b="0"/>
          </a:effectRef>
          <a:fontRef idx="minor"/>
        </p:style>
      </p:sp>
      <p:pic>
        <p:nvPicPr>
          <p:cNvPr id="225" name="Picture 224"/>
          <p:cNvPicPr/>
          <p:nvPr/>
        </p:nvPicPr>
        <p:blipFill>
          <a:blip r:embed="rId4"/>
          <a:stretch/>
        </p:blipFill>
        <p:spPr>
          <a:xfrm>
            <a:off x="6391352" y="6194150"/>
            <a:ext cx="2527560" cy="803520"/>
          </a:xfrm>
          <a:prstGeom prst="rect">
            <a:avLst/>
          </a:prstGeom>
          <a:ln>
            <a:noFill/>
          </a:ln>
          <a:effectLst>
            <a:outerShdw blurRad="292100" dist="139700" dir="2700000" algn="tl" rotWithShape="0">
              <a:srgbClr val="333333">
                <a:alpha val="65000"/>
              </a:srgbClr>
            </a:outerShdw>
          </a:effectLst>
        </p:spPr>
      </p:pic>
      <p:pic>
        <p:nvPicPr>
          <p:cNvPr id="226" name="Picture 225"/>
          <p:cNvPicPr/>
          <p:nvPr/>
        </p:nvPicPr>
        <p:blipFill>
          <a:blip r:embed="rId5"/>
          <a:stretch/>
        </p:blipFill>
        <p:spPr>
          <a:xfrm>
            <a:off x="5310905" y="3611150"/>
            <a:ext cx="4655695" cy="1819810"/>
          </a:xfrm>
          <a:prstGeom prst="rect">
            <a:avLst/>
          </a:prstGeom>
          <a:ln>
            <a:noFill/>
          </a:ln>
          <a:effectLst>
            <a:outerShdw blurRad="292100" dist="139700" dir="2700000" algn="tl" rotWithShape="0">
              <a:srgbClr val="333333">
                <a:alpha val="65000"/>
              </a:srgbClr>
            </a:outerShdw>
          </a:effectLst>
        </p:spPr>
      </p:pic>
      <p:sp>
        <p:nvSpPr>
          <p:cNvPr id="227" name="CustomShape 5"/>
          <p:cNvSpPr/>
          <p:nvPr/>
        </p:nvSpPr>
        <p:spPr>
          <a:xfrm rot="10800000" flipH="1">
            <a:off x="4915058" y="4518244"/>
            <a:ext cx="444527" cy="0"/>
          </a:xfrm>
          <a:custGeom>
            <a:avLst/>
            <a:gdLst/>
            <a:ahLst/>
            <a:cxnLst/>
            <a:rect l="l" t="t" r="r" b="b"/>
            <a:pathLst>
              <a:path w="21600" h="21600">
                <a:moveTo>
                  <a:pt x="0" y="0"/>
                </a:moveTo>
                <a:lnTo>
                  <a:pt x="21600" y="21600"/>
                </a:lnTo>
              </a:path>
            </a:pathLst>
          </a:custGeom>
          <a:noFill/>
          <a:ln w="5724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228" name="TextShape 6"/>
          <p:cNvSpPr txBox="1"/>
          <p:nvPr/>
        </p:nvSpPr>
        <p:spPr>
          <a:xfrm>
            <a:off x="6374972" y="5804504"/>
            <a:ext cx="2560320" cy="365760"/>
          </a:xfrm>
          <a:prstGeom prst="rect">
            <a:avLst/>
          </a:prstGeom>
          <a:noFill/>
          <a:ln>
            <a:noFill/>
          </a:ln>
        </p:spPr>
        <p:txBody>
          <a:bodyPr lIns="90000" tIns="45000" rIns="90000" bIns="45000"/>
          <a:lstStyle/>
          <a:p>
            <a:pPr algn="ctr">
              <a:lnSpc>
                <a:spcPct val="100000"/>
              </a:lnSpc>
            </a:pPr>
            <a:r>
              <a:rPr lang="en-US" sz="1800" b="0" strike="noStrike" spc="-1">
                <a:solidFill>
                  <a:srgbClr val="595959"/>
                </a:solidFill>
                <a:uFill>
                  <a:solidFill>
                    <a:srgbClr val="FFFFFF"/>
                  </a:solidFill>
                </a:uFill>
                <a:latin typeface="Arial"/>
                <a:ea typeface="Arial"/>
              </a:rPr>
              <a:t>Powered by Girder</a:t>
            </a:r>
            <a:endParaRPr lang="en-US" sz="1800" b="0" strike="noStrike" spc="-1">
              <a:solidFill>
                <a:srgbClr val="000000"/>
              </a:solidFill>
              <a:uFill>
                <a:solidFill>
                  <a:srgbClr val="FFFFFF"/>
                </a:solidFill>
              </a:u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75FE5F-67AC-6044-A872-DF3BBEC0C6FA}"/>
              </a:ext>
            </a:extLst>
          </p:cNvPr>
          <p:cNvPicPr>
            <a:picLocks noChangeAspect="1"/>
          </p:cNvPicPr>
          <p:nvPr/>
        </p:nvPicPr>
        <p:blipFill>
          <a:blip r:embed="rId2"/>
          <a:stretch>
            <a:fillRect/>
          </a:stretch>
        </p:blipFill>
        <p:spPr>
          <a:xfrm>
            <a:off x="1382711" y="2571896"/>
            <a:ext cx="7293935" cy="4558709"/>
          </a:xfrm>
          <a:prstGeom prst="rect">
            <a:avLst/>
          </a:prstGeom>
        </p:spPr>
      </p:pic>
      <p:sp>
        <p:nvSpPr>
          <p:cNvPr id="255"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spc="-1" dirty="0">
                <a:solidFill>
                  <a:srgbClr val="366092"/>
                </a:solidFill>
                <a:uFill>
                  <a:solidFill>
                    <a:srgbClr val="FFFFFF"/>
                  </a:solidFill>
                </a:uFill>
                <a:ea typeface="Arial"/>
              </a:rPr>
              <a:t>Covariate Significance Testing </a:t>
            </a:r>
            <a:r>
              <a:rPr lang="en-US" sz="4000" b="0" strike="noStrike" spc="-1" dirty="0">
                <a:solidFill>
                  <a:srgbClr val="366092"/>
                </a:solidFill>
                <a:uFill>
                  <a:solidFill>
                    <a:srgbClr val="FFFFFF"/>
                  </a:solidFill>
                </a:uFill>
                <a:latin typeface="Arial"/>
                <a:ea typeface="Arial"/>
              </a:rPr>
              <a:t>Module </a:t>
            </a:r>
            <a:endParaRPr lang="en-US" sz="1800" b="0" strike="noStrike" spc="-1" dirty="0">
              <a:solidFill>
                <a:srgbClr val="000000"/>
              </a:solidFill>
              <a:uFill>
                <a:solidFill>
                  <a:srgbClr val="FFFFFF"/>
                </a:solidFill>
              </a:uFill>
              <a:latin typeface="Arial"/>
            </a:endParaRPr>
          </a:p>
        </p:txBody>
      </p:sp>
      <p:sp>
        <p:nvSpPr>
          <p:cNvPr id="256" name="CustomShape 2"/>
          <p:cNvSpPr/>
          <p:nvPr/>
        </p:nvSpPr>
        <p:spPr>
          <a:xfrm>
            <a:off x="514392" y="1626752"/>
            <a:ext cx="9051840" cy="776206"/>
          </a:xfrm>
          <a:prstGeom prst="rect">
            <a:avLst/>
          </a:prstGeom>
          <a:noFill/>
          <a:ln>
            <a:noFill/>
          </a:ln>
        </p:spPr>
        <p:style>
          <a:lnRef idx="0">
            <a:scrgbClr r="0" g="0" b="0"/>
          </a:lnRef>
          <a:fillRef idx="0">
            <a:scrgbClr r="0" g="0" b="0"/>
          </a:fillRef>
          <a:effectRef idx="0">
            <a:scrgbClr r="0" g="0" b="0"/>
          </a:effectRef>
          <a:fontRef idx="minor"/>
        </p:style>
        <p:txBody>
          <a:bodyPr/>
          <a:lstStyle/>
          <a:p>
            <a:pPr algn="just"/>
            <a:r>
              <a:rPr lang="en-US" sz="2000" spc="-1" dirty="0">
                <a:solidFill>
                  <a:srgbClr val="595959"/>
                </a:solidFill>
                <a:uFill>
                  <a:solidFill>
                    <a:srgbClr val="FFFFFF"/>
                  </a:solidFill>
                </a:uFill>
                <a:latin typeface="Arial"/>
                <a:ea typeface="Arial"/>
              </a:rPr>
              <a:t>I</a:t>
            </a:r>
            <a:r>
              <a:rPr lang="en-US" sz="2000" b="0" strike="noStrike" spc="-1" dirty="0">
                <a:solidFill>
                  <a:srgbClr val="595959"/>
                </a:solidFill>
                <a:uFill>
                  <a:solidFill>
                    <a:srgbClr val="FFFFFF"/>
                  </a:solidFill>
                </a:uFill>
                <a:latin typeface="Arial"/>
                <a:ea typeface="Arial"/>
              </a:rPr>
              <a:t>n </a:t>
            </a:r>
            <a:r>
              <a:rPr lang="en-US" sz="2000" b="0" strike="noStrike" spc="-1" dirty="0" err="1">
                <a:solidFill>
                  <a:srgbClr val="595959"/>
                </a:solidFill>
                <a:uFill>
                  <a:solidFill>
                    <a:srgbClr val="FFFFFF"/>
                  </a:solidFill>
                </a:uFill>
                <a:latin typeface="Arial"/>
                <a:ea typeface="Arial"/>
              </a:rPr>
              <a:t>SlicerSALT</a:t>
            </a:r>
            <a:r>
              <a:rPr lang="en-US" sz="2000" b="0" strike="noStrike" spc="-1" dirty="0">
                <a:solidFill>
                  <a:srgbClr val="595959"/>
                </a:solidFill>
                <a:uFill>
                  <a:solidFill>
                    <a:srgbClr val="FFFFFF"/>
                  </a:solidFill>
                </a:uFill>
                <a:latin typeface="Arial"/>
                <a:ea typeface="Arial"/>
              </a:rPr>
              <a:t>, select </a:t>
            </a:r>
            <a:r>
              <a:rPr lang="en-US" sz="2000" b="1" i="1" spc="-1" dirty="0">
                <a:solidFill>
                  <a:srgbClr val="595959"/>
                </a:solidFill>
                <a:uFill>
                  <a:solidFill>
                    <a:srgbClr val="FFFFFF"/>
                  </a:solidFill>
                </a:uFill>
                <a:ea typeface="Arial"/>
              </a:rPr>
              <a:t>Covariate Significance Testing Module </a:t>
            </a:r>
            <a:r>
              <a:rPr lang="en-US" sz="2000" b="0" strike="noStrike" spc="-1" dirty="0">
                <a:solidFill>
                  <a:srgbClr val="595959"/>
                </a:solidFill>
                <a:uFill>
                  <a:solidFill>
                    <a:srgbClr val="FFFFFF"/>
                  </a:solidFill>
                </a:uFill>
                <a:latin typeface="Arial"/>
                <a:ea typeface="Arial"/>
              </a:rPr>
              <a:t>from the </a:t>
            </a:r>
            <a:r>
              <a:rPr lang="en-US" sz="2000" b="0" i="1" strike="noStrike" spc="-1" dirty="0">
                <a:solidFill>
                  <a:srgbClr val="595959"/>
                </a:solidFill>
                <a:uFill>
                  <a:solidFill>
                    <a:srgbClr val="FFFFFF"/>
                  </a:solidFill>
                </a:uFill>
                <a:latin typeface="Arial"/>
                <a:ea typeface="Arial"/>
              </a:rPr>
              <a:t>Modules</a:t>
            </a:r>
            <a:r>
              <a:rPr lang="en-US" sz="2000" b="0" strike="noStrike" spc="-1" dirty="0">
                <a:solidFill>
                  <a:srgbClr val="595959"/>
                </a:solidFill>
                <a:uFill>
                  <a:solidFill>
                    <a:srgbClr val="FFFFFF"/>
                  </a:solidFill>
                </a:uFill>
                <a:latin typeface="Arial"/>
                <a:ea typeface="Arial"/>
              </a:rPr>
              <a:t> drop-down menu (</a:t>
            </a:r>
            <a:r>
              <a:rPr lang="en-US" sz="2000" b="0" i="1" strike="noStrike" spc="-1" dirty="0">
                <a:solidFill>
                  <a:srgbClr val="595959"/>
                </a:solidFill>
                <a:uFill>
                  <a:solidFill>
                    <a:srgbClr val="FFFFFF"/>
                  </a:solidFill>
                </a:uFill>
                <a:latin typeface="Arial"/>
                <a:ea typeface="Arial"/>
              </a:rPr>
              <a:t>Category:</a:t>
            </a:r>
            <a:r>
              <a:rPr lang="en-US" sz="2000" b="0" strike="noStrike" spc="-1" dirty="0">
                <a:solidFill>
                  <a:srgbClr val="595959"/>
                </a:solidFill>
                <a:uFill>
                  <a:solidFill>
                    <a:srgbClr val="FFFFFF"/>
                  </a:solidFill>
                </a:uFill>
                <a:latin typeface="Arial"/>
                <a:ea typeface="Arial"/>
              </a:rPr>
              <a:t> Shape Analysis) or on the Search bar </a:t>
            </a:r>
            <a:endParaRPr lang="en-US" sz="1600" b="0" strike="noStrike" spc="-1" dirty="0">
              <a:solidFill>
                <a:srgbClr val="000000"/>
              </a:solidFill>
              <a:uFill>
                <a:solidFill>
                  <a:srgbClr val="FFFFFF"/>
                </a:solidFill>
              </a:uFill>
              <a:latin typeface="Arial"/>
            </a:endParaRPr>
          </a:p>
        </p:txBody>
      </p:sp>
      <p:sp>
        <p:nvSpPr>
          <p:cNvPr id="11" name="CustomShape 3">
            <a:extLst>
              <a:ext uri="{FF2B5EF4-FFF2-40B4-BE49-F238E27FC236}">
                <a16:creationId xmlns:a16="http://schemas.microsoft.com/office/drawing/2014/main" id="{15E71AF2-97BE-BF46-8BCF-0F7BAB4F0201}"/>
              </a:ext>
            </a:extLst>
          </p:cNvPr>
          <p:cNvSpPr/>
          <p:nvPr/>
        </p:nvSpPr>
        <p:spPr>
          <a:xfrm rot="10800000">
            <a:off x="4348862" y="3789997"/>
            <a:ext cx="395857" cy="273686"/>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sp>
      <p:sp>
        <p:nvSpPr>
          <p:cNvPr id="12" name="CustomShape 4">
            <a:extLst>
              <a:ext uri="{FF2B5EF4-FFF2-40B4-BE49-F238E27FC236}">
                <a16:creationId xmlns:a16="http://schemas.microsoft.com/office/drawing/2014/main" id="{1BD65F13-BD48-A746-84C2-54B4D6D2E77A}"/>
              </a:ext>
            </a:extLst>
          </p:cNvPr>
          <p:cNvSpPr/>
          <p:nvPr/>
        </p:nvSpPr>
        <p:spPr>
          <a:xfrm rot="10800000" flipH="1">
            <a:off x="1207008" y="2767654"/>
            <a:ext cx="532680" cy="245293"/>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13" name="CustomShape 7">
            <a:extLst>
              <a:ext uri="{FF2B5EF4-FFF2-40B4-BE49-F238E27FC236}">
                <a16:creationId xmlns:a16="http://schemas.microsoft.com/office/drawing/2014/main" id="{4D3F1BE6-B5F0-2541-9FEA-FC21FBDB5EE2}"/>
              </a:ext>
            </a:extLst>
          </p:cNvPr>
          <p:cNvSpPr/>
          <p:nvPr/>
        </p:nvSpPr>
        <p:spPr>
          <a:xfrm>
            <a:off x="1778509" y="2582529"/>
            <a:ext cx="284208" cy="150039"/>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54CD6F-6A94-6546-B362-89E0FA18A024}"/>
              </a:ext>
            </a:extLst>
          </p:cNvPr>
          <p:cNvPicPr>
            <a:picLocks noChangeAspect="1"/>
          </p:cNvPicPr>
          <p:nvPr/>
        </p:nvPicPr>
        <p:blipFill rotWithShape="1">
          <a:blip r:embed="rId2"/>
          <a:srcRect r="69159"/>
          <a:stretch/>
        </p:blipFill>
        <p:spPr>
          <a:xfrm>
            <a:off x="6883227" y="1727200"/>
            <a:ext cx="2717613" cy="5507315"/>
          </a:xfrm>
          <a:prstGeom prst="rect">
            <a:avLst/>
          </a:prstGeom>
        </p:spPr>
      </p:pic>
      <p:sp>
        <p:nvSpPr>
          <p:cNvPr id="265"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4000" b="0" strike="noStrike" spc="-1" dirty="0">
                <a:solidFill>
                  <a:srgbClr val="366092"/>
                </a:solidFill>
                <a:uFill>
                  <a:solidFill>
                    <a:srgbClr val="FFFFFF"/>
                  </a:solidFill>
                </a:uFill>
                <a:latin typeface="Arial"/>
                <a:ea typeface="Arial"/>
              </a:rPr>
              <a:t>Setting up Input Files</a:t>
            </a:r>
            <a:endParaRPr lang="en-US" sz="1800" b="0" strike="noStrike" spc="-1" dirty="0">
              <a:solidFill>
                <a:srgbClr val="000000"/>
              </a:solidFill>
              <a:uFill>
                <a:solidFill>
                  <a:srgbClr val="FFFFFF"/>
                </a:solidFill>
              </a:uFill>
              <a:latin typeface="Arial"/>
            </a:endParaRPr>
          </a:p>
        </p:txBody>
      </p:sp>
      <p:sp>
        <p:nvSpPr>
          <p:cNvPr id="266" name="CustomShape 2"/>
          <p:cNvSpPr/>
          <p:nvPr/>
        </p:nvSpPr>
        <p:spPr>
          <a:xfrm>
            <a:off x="457560" y="1695126"/>
            <a:ext cx="5879840" cy="1423994"/>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en-US" sz="2400" b="0" strike="noStrike" spc="-1" dirty="0">
              <a:solidFill>
                <a:srgbClr val="000000"/>
              </a:solidFill>
              <a:uFill>
                <a:solidFill>
                  <a:srgbClr val="FFFFFF"/>
                </a:solidFill>
              </a:uFill>
              <a:latin typeface="Arial"/>
            </a:endParaRPr>
          </a:p>
          <a:p>
            <a:pPr marL="216000" indent="-215640" algn="just">
              <a:lnSpc>
                <a:spcPct val="100000"/>
              </a:lnSpc>
              <a:buClr>
                <a:srgbClr val="000000"/>
              </a:buClr>
              <a:buSzPct val="45000"/>
              <a:buFont typeface="Noto Sans Symbols"/>
              <a:buChar char="●"/>
            </a:pPr>
            <a:r>
              <a:rPr lang="en-US" sz="2000" b="0" strike="noStrike" spc="-1" dirty="0">
                <a:solidFill>
                  <a:srgbClr val="595959"/>
                </a:solidFill>
                <a:uFill>
                  <a:solidFill>
                    <a:srgbClr val="FFFFFF"/>
                  </a:solidFill>
                </a:uFill>
                <a:latin typeface="Arial"/>
                <a:ea typeface="Arial"/>
              </a:rPr>
              <a:t>For </a:t>
            </a:r>
            <a:r>
              <a:rPr lang="en-US" sz="2000" b="1" i="1" strike="noStrike" spc="-1" dirty="0">
                <a:solidFill>
                  <a:srgbClr val="595959"/>
                </a:solidFill>
                <a:uFill>
                  <a:solidFill>
                    <a:srgbClr val="FFFFFF"/>
                  </a:solidFill>
                </a:uFill>
                <a:latin typeface="Arial"/>
                <a:ea typeface="Arial"/>
              </a:rPr>
              <a:t>Input CSV File</a:t>
            </a:r>
            <a:r>
              <a:rPr lang="en-US" sz="2000" b="0" i="1" strike="noStrike" spc="-1" dirty="0">
                <a:solidFill>
                  <a:srgbClr val="595959"/>
                </a:solidFill>
                <a:uFill>
                  <a:solidFill>
                    <a:srgbClr val="FFFFFF"/>
                  </a:solidFill>
                </a:uFill>
                <a:latin typeface="Arial"/>
                <a:ea typeface="Arial"/>
              </a:rPr>
              <a:t>,</a:t>
            </a:r>
            <a:r>
              <a:rPr lang="en-US" sz="2000" b="1" i="1" strike="noStrike" spc="-1" dirty="0">
                <a:solidFill>
                  <a:srgbClr val="595959"/>
                </a:solidFill>
                <a:uFill>
                  <a:solidFill>
                    <a:srgbClr val="FFFFFF"/>
                  </a:solidFill>
                </a:uFill>
                <a:latin typeface="Arial"/>
                <a:ea typeface="Arial"/>
              </a:rPr>
              <a:t> </a:t>
            </a:r>
            <a:r>
              <a:rPr lang="en-US" sz="2000" b="0" strike="noStrike" spc="-1" dirty="0">
                <a:solidFill>
                  <a:srgbClr val="595959"/>
                </a:solidFill>
                <a:uFill>
                  <a:solidFill>
                    <a:srgbClr val="FFFFFF"/>
                  </a:solidFill>
                </a:uFill>
                <a:latin typeface="Arial"/>
                <a:ea typeface="Arial"/>
              </a:rPr>
              <a:t>select the csv file which contains the location of input surface meshes (*.</a:t>
            </a:r>
            <a:r>
              <a:rPr lang="en-US" sz="2000" b="0" strike="noStrike" spc="-1" dirty="0" err="1">
                <a:solidFill>
                  <a:srgbClr val="595959"/>
                </a:solidFill>
                <a:uFill>
                  <a:solidFill>
                    <a:srgbClr val="FFFFFF"/>
                  </a:solidFill>
                </a:uFill>
                <a:latin typeface="Arial"/>
                <a:ea typeface="Arial"/>
              </a:rPr>
              <a:t>vtk</a:t>
            </a:r>
            <a:r>
              <a:rPr lang="en-US" sz="2000" b="0" strike="noStrike" spc="-1" dirty="0">
                <a:solidFill>
                  <a:srgbClr val="595959"/>
                </a:solidFill>
                <a:uFill>
                  <a:solidFill>
                    <a:srgbClr val="FFFFFF"/>
                  </a:solidFill>
                </a:uFill>
                <a:latin typeface="Arial"/>
                <a:ea typeface="Arial"/>
              </a:rPr>
              <a:t>) and corresponding covariates</a:t>
            </a:r>
            <a:endParaRPr lang="en-US" sz="2800" spc="-1" dirty="0">
              <a:solidFill>
                <a:srgbClr val="000000"/>
              </a:solidFill>
              <a:uFill>
                <a:solidFill>
                  <a:srgbClr val="FFFFFF"/>
                </a:solidFill>
              </a:uFill>
            </a:endParaRPr>
          </a:p>
          <a:p>
            <a:pPr marL="216000" indent="-215640" algn="just">
              <a:lnSpc>
                <a:spcPct val="100000"/>
              </a:lnSpc>
              <a:buClr>
                <a:srgbClr val="000000"/>
              </a:buClr>
              <a:buSzPct val="45000"/>
              <a:buFont typeface="Noto Sans Symbols"/>
              <a:buChar char="●"/>
            </a:pPr>
            <a:endParaRPr lang="en-US" sz="2800" b="0" strike="noStrike" spc="-1" dirty="0">
              <a:solidFill>
                <a:srgbClr val="000000"/>
              </a:solidFill>
              <a:uFill>
                <a:solidFill>
                  <a:srgbClr val="FFFFFF"/>
                </a:solidFill>
              </a:uFill>
              <a:latin typeface="Arial"/>
            </a:endParaRPr>
          </a:p>
          <a:p>
            <a:pPr algn="just">
              <a:lnSpc>
                <a:spcPct val="100000"/>
              </a:lnSpc>
            </a:pPr>
            <a:endParaRPr lang="en-US" sz="2400" b="0" strike="noStrike" spc="-1" dirty="0">
              <a:solidFill>
                <a:srgbClr val="000000"/>
              </a:solidFill>
              <a:uFill>
                <a:solidFill>
                  <a:srgbClr val="FFFFFF"/>
                </a:solidFill>
              </a:uFill>
              <a:latin typeface="Arial"/>
            </a:endParaRPr>
          </a:p>
        </p:txBody>
      </p:sp>
      <p:sp>
        <p:nvSpPr>
          <p:cNvPr id="9" name="CustomShape 7">
            <a:extLst>
              <a:ext uri="{FF2B5EF4-FFF2-40B4-BE49-F238E27FC236}">
                <a16:creationId xmlns:a16="http://schemas.microsoft.com/office/drawing/2014/main" id="{3714FD4F-B7D9-4EE9-9179-6B50FC03B366}"/>
              </a:ext>
            </a:extLst>
          </p:cNvPr>
          <p:cNvSpPr/>
          <p:nvPr/>
        </p:nvSpPr>
        <p:spPr>
          <a:xfrm>
            <a:off x="6911628" y="4521794"/>
            <a:ext cx="2640490" cy="334686"/>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grpSp>
        <p:nvGrpSpPr>
          <p:cNvPr id="6" name="Group 5">
            <a:extLst>
              <a:ext uri="{FF2B5EF4-FFF2-40B4-BE49-F238E27FC236}">
                <a16:creationId xmlns:a16="http://schemas.microsoft.com/office/drawing/2014/main" id="{84367537-FA8E-534E-A94D-0B07F8146518}"/>
              </a:ext>
            </a:extLst>
          </p:cNvPr>
          <p:cNvGrpSpPr/>
          <p:nvPr/>
        </p:nvGrpSpPr>
        <p:grpSpPr>
          <a:xfrm>
            <a:off x="342269" y="3392686"/>
            <a:ext cx="6421017" cy="3704075"/>
            <a:chOff x="342269" y="3291086"/>
            <a:chExt cx="6421017" cy="3704075"/>
          </a:xfrm>
        </p:grpSpPr>
        <p:pic>
          <p:nvPicPr>
            <p:cNvPr id="5" name="Picture 4">
              <a:extLst>
                <a:ext uri="{FF2B5EF4-FFF2-40B4-BE49-F238E27FC236}">
                  <a16:creationId xmlns:a16="http://schemas.microsoft.com/office/drawing/2014/main" id="{E33429AC-2B8E-9742-8107-127AEE6054F7}"/>
                </a:ext>
              </a:extLst>
            </p:cNvPr>
            <p:cNvPicPr>
              <a:picLocks noChangeAspect="1"/>
            </p:cNvPicPr>
            <p:nvPr/>
          </p:nvPicPr>
          <p:blipFill>
            <a:blip r:embed="rId3"/>
            <a:stretch>
              <a:fillRect/>
            </a:stretch>
          </p:blipFill>
          <p:spPr>
            <a:xfrm>
              <a:off x="2066041" y="3291086"/>
              <a:ext cx="2451904" cy="3194567"/>
            </a:xfrm>
            <a:prstGeom prst="rect">
              <a:avLst/>
            </a:prstGeom>
          </p:spPr>
        </p:pic>
        <p:sp>
          <p:nvSpPr>
            <p:cNvPr id="10" name="CustomShape 2">
              <a:extLst>
                <a:ext uri="{FF2B5EF4-FFF2-40B4-BE49-F238E27FC236}">
                  <a16:creationId xmlns:a16="http://schemas.microsoft.com/office/drawing/2014/main" id="{CE2E79AC-D43E-4242-AD53-A9E395BC961D}"/>
                </a:ext>
              </a:extLst>
            </p:cNvPr>
            <p:cNvSpPr/>
            <p:nvPr/>
          </p:nvSpPr>
          <p:spPr>
            <a:xfrm>
              <a:off x="1988060" y="6506727"/>
              <a:ext cx="2607865" cy="488434"/>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400" b="0" strike="noStrike" spc="-1" dirty="0">
                  <a:solidFill>
                    <a:srgbClr val="000000"/>
                  </a:solidFill>
                  <a:uFill>
                    <a:solidFill>
                      <a:srgbClr val="FFFFFF"/>
                    </a:solidFill>
                  </a:uFill>
                  <a:latin typeface="Arial"/>
                </a:rPr>
                <a:t>Example of an input CSV file with one categorical covariate</a:t>
              </a:r>
            </a:p>
          </p:txBody>
        </p:sp>
        <p:sp>
          <p:nvSpPr>
            <p:cNvPr id="11" name="CustomShape 4">
              <a:extLst>
                <a:ext uri="{FF2B5EF4-FFF2-40B4-BE49-F238E27FC236}">
                  <a16:creationId xmlns:a16="http://schemas.microsoft.com/office/drawing/2014/main" id="{472ABC7E-7165-7D44-96FE-84870EBA8A86}"/>
                </a:ext>
              </a:extLst>
            </p:cNvPr>
            <p:cNvSpPr/>
            <p:nvPr/>
          </p:nvSpPr>
          <p:spPr>
            <a:xfrm rot="10800000" flipH="1">
              <a:off x="1802029" y="4007174"/>
              <a:ext cx="530352" cy="245293"/>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12" name="CustomShape 2">
              <a:extLst>
                <a:ext uri="{FF2B5EF4-FFF2-40B4-BE49-F238E27FC236}">
                  <a16:creationId xmlns:a16="http://schemas.microsoft.com/office/drawing/2014/main" id="{D0E92D16-45BC-1247-B5C9-B0F82EB64B69}"/>
                </a:ext>
              </a:extLst>
            </p:cNvPr>
            <p:cNvSpPr/>
            <p:nvPr/>
          </p:nvSpPr>
          <p:spPr>
            <a:xfrm>
              <a:off x="342269" y="3779837"/>
              <a:ext cx="1443232" cy="93967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400" b="0" strike="noStrike" spc="-1" dirty="0">
                  <a:solidFill>
                    <a:srgbClr val="000000"/>
                  </a:solidFill>
                  <a:uFill>
                    <a:solidFill>
                      <a:srgbClr val="FFFFFF"/>
                    </a:solidFill>
                  </a:uFill>
                  <a:latin typeface="Arial"/>
                </a:rPr>
                <a:t>First column contains the location of input surface </a:t>
              </a:r>
              <a:r>
                <a:rPr lang="en-US" sz="1400" b="0" strike="noStrike" spc="-1" dirty="0" err="1">
                  <a:solidFill>
                    <a:srgbClr val="000000"/>
                  </a:solidFill>
                  <a:uFill>
                    <a:solidFill>
                      <a:srgbClr val="FFFFFF"/>
                    </a:solidFill>
                  </a:uFill>
                  <a:latin typeface="Arial"/>
                </a:rPr>
                <a:t>vtk</a:t>
              </a:r>
              <a:r>
                <a:rPr lang="en-US" sz="1400" b="0" strike="noStrike" spc="-1" dirty="0">
                  <a:solidFill>
                    <a:srgbClr val="000000"/>
                  </a:solidFill>
                  <a:uFill>
                    <a:solidFill>
                      <a:srgbClr val="FFFFFF"/>
                    </a:solidFill>
                  </a:uFill>
                  <a:latin typeface="Arial"/>
                </a:rPr>
                <a:t> files </a:t>
              </a:r>
            </a:p>
          </p:txBody>
        </p:sp>
        <p:sp>
          <p:nvSpPr>
            <p:cNvPr id="13" name="CustomShape 4">
              <a:extLst>
                <a:ext uri="{FF2B5EF4-FFF2-40B4-BE49-F238E27FC236}">
                  <a16:creationId xmlns:a16="http://schemas.microsoft.com/office/drawing/2014/main" id="{8455C00A-1FF9-C346-97F4-785AB81CC08C}"/>
                </a:ext>
              </a:extLst>
            </p:cNvPr>
            <p:cNvSpPr/>
            <p:nvPr/>
          </p:nvSpPr>
          <p:spPr>
            <a:xfrm rot="5400000" flipH="1">
              <a:off x="4522975" y="3943911"/>
              <a:ext cx="245294" cy="530352"/>
            </a:xfrm>
            <a:custGeom>
              <a:avLst/>
              <a:gdLst/>
              <a:ahLst/>
              <a:cxnLst/>
              <a:rect l="l" t="t" r="r" b="b"/>
              <a:pathLst>
                <a:path w="21600" h="21600">
                  <a:moveTo>
                    <a:pt x="0" y="0"/>
                  </a:moveTo>
                  <a:lnTo>
                    <a:pt x="21600" y="21600"/>
                  </a:lnTo>
                </a:path>
              </a:pathLst>
            </a:custGeom>
            <a:noFill/>
            <a:ln w="38160">
              <a:solidFill>
                <a:srgbClr val="FF3300"/>
              </a:solidFill>
              <a:round/>
              <a:tailEnd type="stealth" w="med" len="med"/>
            </a:ln>
          </p:spPr>
          <p:style>
            <a:lnRef idx="0">
              <a:scrgbClr r="0" g="0" b="0"/>
            </a:lnRef>
            <a:fillRef idx="0">
              <a:scrgbClr r="0" g="0" b="0"/>
            </a:fillRef>
            <a:effectRef idx="0">
              <a:scrgbClr r="0" g="0" b="0"/>
            </a:effectRef>
            <a:fontRef idx="minor"/>
          </p:style>
          <p:txBody>
            <a:bodyPr/>
            <a:lstStyle/>
            <a:p>
              <a:endParaRPr lang="en-US" dirty="0"/>
            </a:p>
          </p:txBody>
        </p:sp>
        <p:sp>
          <p:nvSpPr>
            <p:cNvPr id="14" name="CustomShape 2">
              <a:extLst>
                <a:ext uri="{FF2B5EF4-FFF2-40B4-BE49-F238E27FC236}">
                  <a16:creationId xmlns:a16="http://schemas.microsoft.com/office/drawing/2014/main" id="{87207E79-DD01-354B-968B-09EFC0544EED}"/>
                </a:ext>
              </a:extLst>
            </p:cNvPr>
            <p:cNvSpPr/>
            <p:nvPr/>
          </p:nvSpPr>
          <p:spPr>
            <a:xfrm>
              <a:off x="4589508" y="4321952"/>
              <a:ext cx="2173778" cy="93967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en-US" sz="1400" b="0" strike="noStrike" spc="-1" dirty="0">
                  <a:solidFill>
                    <a:srgbClr val="000000"/>
                  </a:solidFill>
                  <a:uFill>
                    <a:solidFill>
                      <a:srgbClr val="FFFFFF"/>
                    </a:solidFill>
                  </a:uFill>
                  <a:latin typeface="Arial"/>
                </a:rPr>
                <a:t>Each additional column represent a covariate to be tested, which can be categorical or continuous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1"/>
          <p:cNvSpPr/>
          <p:nvPr/>
        </p:nvSpPr>
        <p:spPr>
          <a:xfrm>
            <a:off x="457560" y="380880"/>
            <a:ext cx="9143280" cy="1142280"/>
          </a:xfrm>
          <a:prstGeom prst="rect">
            <a:avLst/>
          </a:prstGeom>
          <a:noFill/>
          <a:ln>
            <a:noFill/>
          </a:ln>
        </p:spPr>
        <p:style>
          <a:lnRef idx="0">
            <a:scrgbClr r="0" g="0" b="0"/>
          </a:lnRef>
          <a:fillRef idx="0">
            <a:scrgbClr r="0" g="0" b="0"/>
          </a:fillRef>
          <a:effectRef idx="0">
            <a:scrgbClr r="0" g="0" b="0"/>
          </a:effectRef>
          <a:fontRef idx="minor"/>
        </p:style>
        <p:txBody>
          <a:bodyPr tIns="91440" bIns="91440" anchor="ctr"/>
          <a:lstStyle/>
          <a:p>
            <a:pPr algn="ctr">
              <a:lnSpc>
                <a:spcPct val="100000"/>
              </a:lnSpc>
            </a:pPr>
            <a:r>
              <a:rPr lang="en-US" sz="3600" spc="-1" dirty="0">
                <a:solidFill>
                  <a:srgbClr val="366092"/>
                </a:solidFill>
                <a:uFill>
                  <a:solidFill>
                    <a:srgbClr val="FFFFFF"/>
                  </a:solidFill>
                </a:uFill>
                <a:ea typeface="Arial"/>
              </a:rPr>
              <a:t>Input Surface Meshes Visualization</a:t>
            </a:r>
          </a:p>
        </p:txBody>
      </p:sp>
      <p:sp>
        <p:nvSpPr>
          <p:cNvPr id="9" name="CustomShape 2">
            <a:extLst>
              <a:ext uri="{FF2B5EF4-FFF2-40B4-BE49-F238E27FC236}">
                <a16:creationId xmlns:a16="http://schemas.microsoft.com/office/drawing/2014/main" id="{A26EA660-3C2A-47B0-8B7C-193741BC1E61}"/>
              </a:ext>
            </a:extLst>
          </p:cNvPr>
          <p:cNvSpPr/>
          <p:nvPr/>
        </p:nvSpPr>
        <p:spPr>
          <a:xfrm>
            <a:off x="457560" y="1438495"/>
            <a:ext cx="9051840" cy="802597"/>
          </a:xfrm>
          <a:prstGeom prst="rect">
            <a:avLst/>
          </a:prstGeom>
          <a:noFill/>
          <a:ln>
            <a:noFill/>
          </a:ln>
        </p:spPr>
        <p:style>
          <a:lnRef idx="0">
            <a:scrgbClr r="0" g="0" b="0"/>
          </a:lnRef>
          <a:fillRef idx="0">
            <a:scrgbClr r="0" g="0" b="0"/>
          </a:fillRef>
          <a:effectRef idx="0">
            <a:scrgbClr r="0" g="0" b="0"/>
          </a:effectRef>
          <a:fontRef idx="minor"/>
        </p:style>
        <p:txBody>
          <a:bodyPr/>
          <a:lstStyle/>
          <a:p>
            <a:pPr algn="just">
              <a:lnSpc>
                <a:spcPct val="100000"/>
              </a:lnSpc>
            </a:pPr>
            <a:r>
              <a:rPr lang="en-US" sz="2200" spc="-1" dirty="0">
                <a:solidFill>
                  <a:srgbClr val="595959"/>
                </a:solidFill>
                <a:uFill>
                  <a:solidFill>
                    <a:srgbClr val="FFFFFF"/>
                  </a:solidFill>
                </a:uFill>
                <a:ea typeface="Arial"/>
              </a:rPr>
              <a:t>Shape Population Viewer can be used to check the input surface meshes, where the same CSV file as its input</a:t>
            </a:r>
            <a:endParaRPr lang="en-US" sz="2200" b="0" strike="noStrike"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C9D97600-D211-1B41-87A9-95128F8E7049}"/>
              </a:ext>
            </a:extLst>
          </p:cNvPr>
          <p:cNvPicPr>
            <a:picLocks noChangeAspect="1"/>
          </p:cNvPicPr>
          <p:nvPr/>
        </p:nvPicPr>
        <p:blipFill>
          <a:blip r:embed="rId2"/>
          <a:stretch>
            <a:fillRect/>
          </a:stretch>
        </p:blipFill>
        <p:spPr>
          <a:xfrm>
            <a:off x="1537252" y="2377575"/>
            <a:ext cx="7006120" cy="4378825"/>
          </a:xfrm>
          <a:prstGeom prst="rect">
            <a:avLst/>
          </a:prstGeom>
        </p:spPr>
      </p:pic>
      <p:sp>
        <p:nvSpPr>
          <p:cNvPr id="8" name="CustomShape 7">
            <a:extLst>
              <a:ext uri="{FF2B5EF4-FFF2-40B4-BE49-F238E27FC236}">
                <a16:creationId xmlns:a16="http://schemas.microsoft.com/office/drawing/2014/main" id="{0563BD80-122C-5043-8CFB-F3D73C2AEDFD}"/>
              </a:ext>
            </a:extLst>
          </p:cNvPr>
          <p:cNvSpPr/>
          <p:nvPr/>
        </p:nvSpPr>
        <p:spPr>
          <a:xfrm>
            <a:off x="3038128" y="4813300"/>
            <a:ext cx="555972" cy="190500"/>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
        <p:nvSpPr>
          <p:cNvPr id="10" name="CustomShape 7">
            <a:extLst>
              <a:ext uri="{FF2B5EF4-FFF2-40B4-BE49-F238E27FC236}">
                <a16:creationId xmlns:a16="http://schemas.microsoft.com/office/drawing/2014/main" id="{9A66EED0-1E03-7D4C-86E5-B8386A6FFDD8}"/>
              </a:ext>
            </a:extLst>
          </p:cNvPr>
          <p:cNvSpPr/>
          <p:nvPr/>
        </p:nvSpPr>
        <p:spPr>
          <a:xfrm>
            <a:off x="1890933" y="2391642"/>
            <a:ext cx="1325879" cy="140541"/>
          </a:xfrm>
          <a:prstGeom prst="rect">
            <a:avLst/>
          </a:prstGeom>
          <a:noFill/>
          <a:ln w="19080">
            <a:solidFill>
              <a:srgbClr val="FF33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68367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CFF"/>
      </a:hlink>
      <a:folHlink>
        <a:srgbClr val="5CB5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7558</TotalTime>
  <Words>805</Words>
  <Application>Microsoft Macintosh PowerPoint</Application>
  <PresentationFormat>Custom</PresentationFormat>
  <Paragraphs>117</Paragraphs>
  <Slides>19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Noto Sans Symbols</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Mahmoud Mostapha</dc:creator>
  <dc:description/>
  <cp:lastModifiedBy>Mostapha, Mahmoud Mohamed Mahmoud Osman</cp:lastModifiedBy>
  <cp:revision>686</cp:revision>
  <cp:lastPrinted>2017-07-17T15:44:31Z</cp:lastPrinted>
  <dcterms:modified xsi:type="dcterms:W3CDTF">2019-10-28T19:31:49Z</dcterms:modified>
  <dc:language>en-US</dc:language>
</cp:coreProperties>
</file>